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1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35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5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311" r:id="rId21"/>
    <p:sldId id="277" r:id="rId22"/>
    <p:sldId id="278" r:id="rId23"/>
    <p:sldId id="280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12" r:id="rId46"/>
    <p:sldId id="313" r:id="rId47"/>
    <p:sldId id="305" r:id="rId48"/>
    <p:sldId id="306" r:id="rId49"/>
    <p:sldId id="307" r:id="rId50"/>
    <p:sldId id="308" r:id="rId51"/>
    <p:sldId id="309" r:id="rId52"/>
    <p:sldId id="310" r:id="rId53"/>
    <p:sldId id="314" r:id="rId54"/>
    <p:sldId id="315" r:id="rId55"/>
    <p:sldId id="316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E77"/>
    <a:srgbClr val="1A2286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569" autoAdjust="0"/>
  </p:normalViewPr>
  <p:slideViewPr>
    <p:cSldViewPr snapToGrid="0">
      <p:cViewPr>
        <p:scale>
          <a:sx n="100" d="100"/>
          <a:sy n="100" d="100"/>
        </p:scale>
        <p:origin x="-1864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4" Type="http://schemas.openxmlformats.org/officeDocument/2006/relationships/image" Target="../media/image36.wmf"/><Relationship Id="rId5" Type="http://schemas.openxmlformats.org/officeDocument/2006/relationships/image" Target="../media/image37.wmf"/><Relationship Id="rId1" Type="http://schemas.openxmlformats.org/officeDocument/2006/relationships/image" Target="../media/image33.wmf"/><Relationship Id="rId2" Type="http://schemas.openxmlformats.org/officeDocument/2006/relationships/image" Target="../media/image3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image" Target="../media/image4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Relationship Id="rId2" Type="http://schemas.openxmlformats.org/officeDocument/2006/relationships/image" Target="../media/image4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image" Target="../media/image4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11.emf"/><Relationship Id="rId3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4" Type="http://schemas.openxmlformats.org/officeDocument/2006/relationships/image" Target="../media/image27.wmf"/><Relationship Id="rId5" Type="http://schemas.openxmlformats.org/officeDocument/2006/relationships/image" Target="../media/image28.wmf"/><Relationship Id="rId1" Type="http://schemas.openxmlformats.org/officeDocument/2006/relationships/image" Target="../media/image24.wmf"/><Relationship Id="rId2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Relationship Id="rId2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99ED5F-1E87-4B4E-83AD-2C7A2BA7ADEE}" type="slidenum">
              <a:rPr lang="en-US"/>
              <a:pPr/>
              <a:t>19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dirty="0">
              <a:latin typeface="Chantilly" pitchFamily="2" charset="0"/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3CAFB7-A572-4E34-8A3D-CD3DE96109F0}" type="slidenum">
              <a:rPr lang="en-US"/>
              <a:pPr/>
              <a:t>44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b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37CA57-62E4-4DB6-A556-D8FD67AE638E}" type="slidenum">
              <a:rPr lang="en-US"/>
              <a:pPr/>
              <a:t>48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b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3FC0B4-A397-4094-A7D0-8EA04BDCF476}" type="slidenum">
              <a:rPr lang="en-US"/>
              <a:pPr/>
              <a:t>49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b="1" dirty="0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C53C11-B8FC-4783-B01B-D69CCCF4B5F5}" type="slidenum">
              <a:rPr lang="en-US"/>
              <a:pPr/>
              <a:t>51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b="1"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546DBE-9D8D-49A5-8B27-3B64D023051B}" type="slidenum">
              <a:rPr lang="en-US"/>
              <a:pPr/>
              <a:t>32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FCEE65-2915-42DA-8D43-F7099AF48135}" type="slidenum">
              <a:rPr lang="en-US"/>
              <a:pPr/>
              <a:t>33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97A98D-F8AA-4B91-B1D9-A953023C523F}" type="slidenum">
              <a:rPr lang="en-US"/>
              <a:pPr/>
              <a:t>34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F2B2E2-A672-454E-A5B4-8A53601EA52A}" type="slidenum">
              <a:rPr lang="en-US"/>
              <a:pPr/>
              <a:t>35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b="1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8D594D-A9DF-4859-9E69-9F613B47C12F}" type="slidenum">
              <a:rPr lang="en-US"/>
              <a:pPr/>
              <a:t>36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BC127F-7B5B-47F2-8521-6AA8A81CF65C}" type="slidenum">
              <a:rPr lang="en-US"/>
              <a:pPr/>
              <a:t>38</a:t>
            </a:fld>
            <a:endParaRPr lang="en-US"/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F909AC-8748-413E-9B19-F6115A25FB59}" type="slidenum">
              <a:rPr lang="en-US"/>
              <a:pPr/>
              <a:t>39</a:t>
            </a:fld>
            <a:endParaRPr lang="en-US"/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89EBC0-CE95-4864-A782-08586A8C4D15}" type="slidenum">
              <a:rPr lang="en-US"/>
              <a:pPr/>
              <a:t>43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b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5"/>
            <a:ext cx="73406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6425" y="274638"/>
            <a:ext cx="1730375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63713" y="274638"/>
            <a:ext cx="5040312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763713" y="274638"/>
            <a:ext cx="6923087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274638"/>
            <a:ext cx="77089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77901" y="1600200"/>
            <a:ext cx="77089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7901" y="3938588"/>
            <a:ext cx="77089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0663" y="1600200"/>
            <a:ext cx="3386137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763713" y="1600200"/>
            <a:ext cx="6923087" cy="4525963"/>
          </a:xfrm>
        </p:spPr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A52F8FDF-6E08-4192-AA36-7545D9F825C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300663" y="1600200"/>
            <a:ext cx="3386137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300663" y="3938588"/>
            <a:ext cx="3386137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E92D1D9E-F67F-4F64-848C-769A586874B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763713" y="1600200"/>
            <a:ext cx="6923087" cy="4525963"/>
          </a:xfrm>
        </p:spPr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69ACE2E-36E7-4CED-A504-F273081914A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300663" y="1600200"/>
            <a:ext cx="3386137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300663" y="3938588"/>
            <a:ext cx="3386137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18A5C388-60BD-4747-89CF-93FD782FDC4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599" y="4406900"/>
            <a:ext cx="73771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599" y="2906713"/>
            <a:ext cx="7377113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369728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1901" y="1600200"/>
            <a:ext cx="3644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100" y="1535113"/>
            <a:ext cx="35702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100" y="2174875"/>
            <a:ext cx="35702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4100" y="1535113"/>
            <a:ext cx="38227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174875"/>
            <a:ext cx="381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273050"/>
            <a:ext cx="48006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55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1" y="274638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55701" y="1600200"/>
            <a:ext cx="75311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  <p:sldLayoutId id="2147483763" r:id="rId15"/>
    <p:sldLayoutId id="2147483764" r:id="rId16"/>
    <p:sldLayoutId id="2147483765" r:id="rId17"/>
    <p:sldLayoutId id="2147483766" r:id="rId18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4" Type="http://schemas.openxmlformats.org/officeDocument/2006/relationships/oleObject" Target="../embeddings/oleObject11.bin"/><Relationship Id="rId5" Type="http://schemas.openxmlformats.org/officeDocument/2006/relationships/image" Target="../media/image17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1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7.bin"/><Relationship Id="rId12" Type="http://schemas.openxmlformats.org/officeDocument/2006/relationships/image" Target="../media/image28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3.bin"/><Relationship Id="rId4" Type="http://schemas.openxmlformats.org/officeDocument/2006/relationships/image" Target="../media/image24.w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25.w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26.wmf"/><Relationship Id="rId9" Type="http://schemas.openxmlformats.org/officeDocument/2006/relationships/oleObject" Target="../embeddings/oleObject16.bin"/><Relationship Id="rId10" Type="http://schemas.openxmlformats.org/officeDocument/2006/relationships/image" Target="../media/image27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29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30.w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31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32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6.bin"/><Relationship Id="rId12" Type="http://schemas.openxmlformats.org/officeDocument/2006/relationships/image" Target="../media/image37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2.bin"/><Relationship Id="rId4" Type="http://schemas.openxmlformats.org/officeDocument/2006/relationships/image" Target="../media/image33.wmf"/><Relationship Id="rId5" Type="http://schemas.openxmlformats.org/officeDocument/2006/relationships/oleObject" Target="../embeddings/oleObject23.bin"/><Relationship Id="rId6" Type="http://schemas.openxmlformats.org/officeDocument/2006/relationships/image" Target="../media/image34.wmf"/><Relationship Id="rId7" Type="http://schemas.openxmlformats.org/officeDocument/2006/relationships/oleObject" Target="../embeddings/oleObject24.bin"/><Relationship Id="rId8" Type="http://schemas.openxmlformats.org/officeDocument/2006/relationships/image" Target="../media/image35.wmf"/><Relationship Id="rId9" Type="http://schemas.openxmlformats.org/officeDocument/2006/relationships/oleObject" Target="../embeddings/oleObject25.bin"/><Relationship Id="rId10" Type="http://schemas.openxmlformats.org/officeDocument/2006/relationships/image" Target="../media/image3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4" Type="http://schemas.openxmlformats.org/officeDocument/2006/relationships/image" Target="../media/image38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4" Type="http://schemas.openxmlformats.org/officeDocument/2006/relationships/image" Target="../media/image39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40.w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41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4" Type="http://schemas.openxmlformats.org/officeDocument/2006/relationships/image" Target="../media/image42.wmf"/><Relationship Id="rId5" Type="http://schemas.openxmlformats.org/officeDocument/2006/relationships/oleObject" Target="../embeddings/oleObject32.bin"/><Relationship Id="rId6" Type="http://schemas.openxmlformats.org/officeDocument/2006/relationships/image" Target="../media/image43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4" Type="http://schemas.openxmlformats.org/officeDocument/2006/relationships/image" Target="../media/image44.wmf"/><Relationship Id="rId5" Type="http://schemas.openxmlformats.org/officeDocument/2006/relationships/oleObject" Target="../embeddings/oleObject34.bin"/><Relationship Id="rId6" Type="http://schemas.openxmlformats.org/officeDocument/2006/relationships/image" Target="../media/image45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<Relationship Id="rId5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1.emf"/><Relationship Id="rId3" Type="http://schemas.openxmlformats.org/officeDocument/2006/relationships/image" Target="../media/image5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35.bin"/><Relationship Id="rId5" Type="http://schemas.openxmlformats.org/officeDocument/2006/relationships/image" Target="../media/image53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6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8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5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9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1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5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11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12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Comparing several means: ANOVA (GLM 1)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/>
              <a:t>Prof.</a:t>
            </a:r>
            <a:r>
              <a:rPr lang="en-GB" dirty="0" smtClean="0"/>
              <a:t> Andy Field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 from Regression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428736"/>
            <a:ext cx="7087855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3571876"/>
            <a:ext cx="7358114" cy="2540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823B5486-2A10-4D5E-8506-13AFE74EC9D8}" type="slidenum">
              <a:rPr lang="en-US"/>
              <a:pPr/>
              <a:t>11</a:t>
            </a:fld>
            <a:endParaRPr 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Experiments vs. Correlation</a:t>
            </a:r>
            <a:endParaRPr lang="en-US" sz="4000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/>
              <a:t>ANOVA in Regression: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Used to assess whether the regression model is good at predicting an outcome.</a:t>
            </a:r>
          </a:p>
          <a:p>
            <a:pPr>
              <a:lnSpc>
                <a:spcPct val="80000"/>
              </a:lnSpc>
            </a:pPr>
            <a:r>
              <a:rPr lang="en-US" sz="2800"/>
              <a:t>ANOVA in Experiments: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Used to see whether experimental manipulations lead to differences in performance on an outcome (DV).</a:t>
            </a:r>
          </a:p>
          <a:p>
            <a:pPr lvl="2">
              <a:lnSpc>
                <a:spcPct val="80000"/>
              </a:lnSpc>
            </a:pPr>
            <a:r>
              <a:rPr lang="en-US" sz="2000"/>
              <a:t>By manipulating a predictor variable can we cause (and therefore predict) a change in behaviour?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Asking the same question, but in experiments we systematically manipulate the predictor, in regression we don’t.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66BE157C-2932-4189-A59B-84AD87C68A5D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Theory of ANOVA</a:t>
            </a:r>
            <a:endParaRPr lang="en-US" smtClean="0"/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3713" y="1600200"/>
            <a:ext cx="6923087" cy="4349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We calculate how much variability there is between scores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Total Sum of squares (SS</a:t>
            </a:r>
            <a:r>
              <a:rPr lang="en-US" sz="2000" baseline="-25000" smtClean="0"/>
              <a:t>T</a:t>
            </a:r>
            <a:r>
              <a:rPr lang="en-US" sz="2000" smtClean="0"/>
              <a:t>).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We then calculate how much of this variability can be explained by the model we fit to the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How much variability is due to the experimental manipulation, Model Sum of Squares (SS</a:t>
            </a:r>
            <a:r>
              <a:rPr lang="en-US" sz="2000" baseline="-25000" smtClean="0"/>
              <a:t>M</a:t>
            </a:r>
            <a:r>
              <a:rPr lang="en-US" sz="2000" smtClean="0"/>
              <a:t>)...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… and how much cannot be explained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How much variability is due to individual differences in performance, Residual Sum of Squares (SS</a:t>
            </a:r>
            <a:r>
              <a:rPr lang="en-US" sz="2000" baseline="-25000" smtClean="0"/>
              <a:t>R</a:t>
            </a:r>
            <a:r>
              <a:rPr lang="en-US" sz="2000" smtClean="0"/>
              <a:t>).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A7A2073-4872-44AD-BD2C-46D5838DA2BA}" type="slidenum">
              <a:rPr lang="en-US"/>
              <a:pPr/>
              <a:t>13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713" y="274638"/>
            <a:ext cx="6923087" cy="633412"/>
          </a:xfrm>
        </p:spPr>
        <p:txBody>
          <a:bodyPr>
            <a:normAutofit fontScale="90000"/>
          </a:bodyPr>
          <a:lstStyle/>
          <a:p>
            <a:r>
              <a:rPr lang="en-GB" sz="4000"/>
              <a:t>Rationale to Experiments</a:t>
            </a:r>
            <a:endParaRPr lang="en-US" sz="400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3713" y="4292600"/>
            <a:ext cx="6923087" cy="1684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Variance created by our manipulation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Removal of brain (systematic variance)</a:t>
            </a:r>
          </a:p>
          <a:p>
            <a:pPr>
              <a:lnSpc>
                <a:spcPct val="90000"/>
              </a:lnSpc>
            </a:pPr>
            <a:r>
              <a:rPr lang="en-US" sz="2400"/>
              <a:t>Variance created by unknown factors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E.g. Differences in ability (unsystematic variance)</a:t>
            </a:r>
          </a:p>
        </p:txBody>
      </p:sp>
      <p:pic>
        <p:nvPicPr>
          <p:cNvPr id="69636" name="Picture 4" descr="explodinghead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713" y="1341438"/>
            <a:ext cx="1428750" cy="2000250"/>
          </a:xfrm>
          <a:prstGeom prst="rect">
            <a:avLst/>
          </a:prstGeom>
          <a:noFill/>
        </p:spPr>
      </p:pic>
      <p:pic>
        <p:nvPicPr>
          <p:cNvPr id="69637" name="Picture 5" descr="explodinghead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0500" y="1371600"/>
            <a:ext cx="1428750" cy="2000250"/>
          </a:xfrm>
          <a:prstGeom prst="rect">
            <a:avLst/>
          </a:prstGeom>
          <a:noFill/>
        </p:spPr>
      </p:pic>
      <p:sp>
        <p:nvSpPr>
          <p:cNvPr id="69638" name="Text Box 6"/>
          <p:cNvSpPr txBox="1">
            <a:spLocks noChangeArrowheads="1"/>
          </p:cNvSpPr>
          <p:nvPr/>
        </p:nvSpPr>
        <p:spPr bwMode="auto">
          <a:xfrm>
            <a:off x="3684588" y="2805113"/>
            <a:ext cx="2360612" cy="1200150"/>
          </a:xfrm>
          <a:prstGeom prst="rect">
            <a:avLst/>
          </a:prstGeom>
          <a:solidFill>
            <a:srgbClr val="FF3300"/>
          </a:solidFill>
          <a:ln w="9525">
            <a:solidFill>
              <a:srgbClr val="FFFFFF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36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itchFamily="34" charset="0"/>
              </a:rPr>
              <a:t>Lecturing Skills</a:t>
            </a:r>
          </a:p>
        </p:txBody>
      </p:sp>
      <p:sp>
        <p:nvSpPr>
          <p:cNvPr id="69639" name="AutoShape 7"/>
          <p:cNvSpPr>
            <a:spLocks noChangeArrowheads="1"/>
          </p:cNvSpPr>
          <p:nvPr/>
        </p:nvSpPr>
        <p:spPr bwMode="auto">
          <a:xfrm rot="2475051">
            <a:off x="2846388" y="1876425"/>
            <a:ext cx="1547812" cy="544513"/>
          </a:xfrm>
          <a:prstGeom prst="curvedDownArrow">
            <a:avLst>
              <a:gd name="adj1" fmla="val 56851"/>
              <a:gd name="adj2" fmla="val 113702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69640" name="AutoShape 8"/>
          <p:cNvSpPr>
            <a:spLocks noChangeArrowheads="1"/>
          </p:cNvSpPr>
          <p:nvPr/>
        </p:nvSpPr>
        <p:spPr bwMode="auto">
          <a:xfrm rot="19124949" flipH="1">
            <a:off x="5240338" y="1909763"/>
            <a:ext cx="1547812" cy="544512"/>
          </a:xfrm>
          <a:prstGeom prst="curvedDownArrow">
            <a:avLst>
              <a:gd name="adj1" fmla="val 56851"/>
              <a:gd name="adj2" fmla="val 113703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531938" y="3425825"/>
            <a:ext cx="1760537" cy="727075"/>
            <a:chOff x="780" y="2351"/>
            <a:chExt cx="1109" cy="458"/>
          </a:xfrm>
        </p:grpSpPr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780" y="2351"/>
              <a:ext cx="1109" cy="223"/>
              <a:chOff x="780" y="2351"/>
              <a:chExt cx="1109" cy="223"/>
            </a:xfrm>
          </p:grpSpPr>
          <p:sp>
            <p:nvSpPr>
              <p:cNvPr id="69643" name="AutoShape 11"/>
              <p:cNvSpPr>
                <a:spLocks noChangeArrowheads="1"/>
              </p:cNvSpPr>
              <p:nvPr/>
            </p:nvSpPr>
            <p:spPr bwMode="auto">
              <a:xfrm>
                <a:off x="780" y="2351"/>
                <a:ext cx="242" cy="223"/>
              </a:xfrm>
              <a:prstGeom prst="smileyFace">
                <a:avLst>
                  <a:gd name="adj" fmla="val 4653"/>
                </a:avLst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9644" name="AutoShape 12"/>
              <p:cNvSpPr>
                <a:spLocks noChangeArrowheads="1"/>
              </p:cNvSpPr>
              <p:nvPr/>
            </p:nvSpPr>
            <p:spPr bwMode="auto">
              <a:xfrm>
                <a:off x="1069" y="2351"/>
                <a:ext cx="242" cy="223"/>
              </a:xfrm>
              <a:prstGeom prst="smileyFace">
                <a:avLst>
                  <a:gd name="adj" fmla="val -227"/>
                </a:avLst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9645" name="AutoShape 13"/>
              <p:cNvSpPr>
                <a:spLocks noChangeArrowheads="1"/>
              </p:cNvSpPr>
              <p:nvPr/>
            </p:nvSpPr>
            <p:spPr bwMode="auto">
              <a:xfrm>
                <a:off x="1358" y="2351"/>
                <a:ext cx="242" cy="223"/>
              </a:xfrm>
              <a:prstGeom prst="smileyFace">
                <a:avLst>
                  <a:gd name="adj" fmla="val -4653"/>
                </a:avLst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9646" name="AutoShape 14"/>
              <p:cNvSpPr>
                <a:spLocks noChangeArrowheads="1"/>
              </p:cNvSpPr>
              <p:nvPr/>
            </p:nvSpPr>
            <p:spPr bwMode="auto">
              <a:xfrm>
                <a:off x="1647" y="2351"/>
                <a:ext cx="242" cy="223"/>
              </a:xfrm>
              <a:prstGeom prst="smileyFace">
                <a:avLst>
                  <a:gd name="adj" fmla="val 4653"/>
                </a:avLst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912" y="2586"/>
              <a:ext cx="846" cy="223"/>
              <a:chOff x="913" y="2586"/>
              <a:chExt cx="846" cy="223"/>
            </a:xfrm>
          </p:grpSpPr>
          <p:sp>
            <p:nvSpPr>
              <p:cNvPr id="69648" name="AutoShape 16"/>
              <p:cNvSpPr>
                <a:spLocks noChangeArrowheads="1"/>
              </p:cNvSpPr>
              <p:nvPr/>
            </p:nvSpPr>
            <p:spPr bwMode="auto">
              <a:xfrm>
                <a:off x="913" y="2586"/>
                <a:ext cx="242" cy="223"/>
              </a:xfrm>
              <a:prstGeom prst="smileyFace">
                <a:avLst>
                  <a:gd name="adj" fmla="val -4653"/>
                </a:avLst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9649" name="AutoShape 17"/>
              <p:cNvSpPr>
                <a:spLocks noChangeArrowheads="1"/>
              </p:cNvSpPr>
              <p:nvPr/>
            </p:nvSpPr>
            <p:spPr bwMode="auto">
              <a:xfrm>
                <a:off x="1215" y="2586"/>
                <a:ext cx="242" cy="223"/>
              </a:xfrm>
              <a:prstGeom prst="smileyFace">
                <a:avLst>
                  <a:gd name="adj" fmla="val 1120"/>
                </a:avLst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9650" name="AutoShape 18"/>
              <p:cNvSpPr>
                <a:spLocks noChangeArrowheads="1"/>
              </p:cNvSpPr>
              <p:nvPr/>
            </p:nvSpPr>
            <p:spPr bwMode="auto">
              <a:xfrm>
                <a:off x="1517" y="2586"/>
                <a:ext cx="242" cy="223"/>
              </a:xfrm>
              <a:prstGeom prst="smileyFace">
                <a:avLst>
                  <a:gd name="adj" fmla="val 4653"/>
                </a:avLst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6403975" y="3416300"/>
            <a:ext cx="1760538" cy="727075"/>
            <a:chOff x="3858" y="2103"/>
            <a:chExt cx="1109" cy="458"/>
          </a:xfrm>
        </p:grpSpPr>
        <p:sp>
          <p:nvSpPr>
            <p:cNvPr id="69652" name="AutoShape 20"/>
            <p:cNvSpPr>
              <a:spLocks noChangeArrowheads="1"/>
            </p:cNvSpPr>
            <p:nvPr/>
          </p:nvSpPr>
          <p:spPr bwMode="auto">
            <a:xfrm>
              <a:off x="3858" y="2103"/>
              <a:ext cx="242" cy="223"/>
            </a:xfrm>
            <a:prstGeom prst="smileyFace">
              <a:avLst>
                <a:gd name="adj" fmla="val 4653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53" name="AutoShape 21"/>
            <p:cNvSpPr>
              <a:spLocks noChangeArrowheads="1"/>
            </p:cNvSpPr>
            <p:nvPr/>
          </p:nvSpPr>
          <p:spPr bwMode="auto">
            <a:xfrm>
              <a:off x="4147" y="2103"/>
              <a:ext cx="242" cy="223"/>
            </a:xfrm>
            <a:prstGeom prst="smileyFace">
              <a:avLst>
                <a:gd name="adj" fmla="val -4653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54" name="AutoShape 22"/>
            <p:cNvSpPr>
              <a:spLocks noChangeArrowheads="1"/>
            </p:cNvSpPr>
            <p:nvPr/>
          </p:nvSpPr>
          <p:spPr bwMode="auto">
            <a:xfrm>
              <a:off x="4436" y="2103"/>
              <a:ext cx="242" cy="223"/>
            </a:xfrm>
            <a:prstGeom prst="smileyFace">
              <a:avLst>
                <a:gd name="adj" fmla="val -671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55" name="AutoShape 23"/>
            <p:cNvSpPr>
              <a:spLocks noChangeArrowheads="1"/>
            </p:cNvSpPr>
            <p:nvPr/>
          </p:nvSpPr>
          <p:spPr bwMode="auto">
            <a:xfrm>
              <a:off x="4725" y="2103"/>
              <a:ext cx="242" cy="223"/>
            </a:xfrm>
            <a:prstGeom prst="smileyFace">
              <a:avLst>
                <a:gd name="adj" fmla="val 4653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56" name="AutoShape 24"/>
            <p:cNvSpPr>
              <a:spLocks noChangeArrowheads="1"/>
            </p:cNvSpPr>
            <p:nvPr/>
          </p:nvSpPr>
          <p:spPr bwMode="auto">
            <a:xfrm>
              <a:off x="3990" y="2338"/>
              <a:ext cx="242" cy="223"/>
            </a:xfrm>
            <a:prstGeom prst="smileyFace">
              <a:avLst>
                <a:gd name="adj" fmla="val -4653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57" name="AutoShape 25"/>
            <p:cNvSpPr>
              <a:spLocks noChangeArrowheads="1"/>
            </p:cNvSpPr>
            <p:nvPr/>
          </p:nvSpPr>
          <p:spPr bwMode="auto">
            <a:xfrm>
              <a:off x="4292" y="2338"/>
              <a:ext cx="242" cy="223"/>
            </a:xfrm>
            <a:prstGeom prst="smileyFace">
              <a:avLst>
                <a:gd name="adj" fmla="val 4653"/>
              </a:avLst>
            </a:prstGeom>
            <a:solidFill>
              <a:srgbClr val="CC66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658" name="AutoShape 26"/>
            <p:cNvSpPr>
              <a:spLocks noChangeArrowheads="1"/>
            </p:cNvSpPr>
            <p:nvPr/>
          </p:nvSpPr>
          <p:spPr bwMode="auto">
            <a:xfrm>
              <a:off x="4594" y="2338"/>
              <a:ext cx="242" cy="223"/>
            </a:xfrm>
            <a:prstGeom prst="smileyFace">
              <a:avLst>
                <a:gd name="adj" fmla="val 4653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69659" name="Text Box 27"/>
          <p:cNvSpPr txBox="1">
            <a:spLocks noChangeArrowheads="1"/>
          </p:cNvSpPr>
          <p:nvPr/>
        </p:nvSpPr>
        <p:spPr bwMode="auto">
          <a:xfrm>
            <a:off x="1781175" y="992188"/>
            <a:ext cx="13573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1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</a:rPr>
              <a:t>Group 1</a:t>
            </a:r>
          </a:p>
        </p:txBody>
      </p:sp>
      <p:sp>
        <p:nvSpPr>
          <p:cNvPr id="69660" name="Text Box 28"/>
          <p:cNvSpPr txBox="1">
            <a:spLocks noChangeArrowheads="1"/>
          </p:cNvSpPr>
          <p:nvPr/>
        </p:nvSpPr>
        <p:spPr bwMode="auto">
          <a:xfrm>
            <a:off x="6565900" y="1023938"/>
            <a:ext cx="13573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1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</a:rPr>
              <a:t>Group 2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9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9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9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9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9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  <p:bldP spid="69638" grpId="0" animBg="1" autoUpdateAnimBg="0"/>
      <p:bldP spid="69639" grpId="0" animBg="1"/>
      <p:bldP spid="69640" grpId="0" animBg="1"/>
      <p:bldP spid="69659" grpId="0" autoUpdateAnimBg="0"/>
      <p:bldP spid="69660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4" name="Picture 4" descr="SEM Histo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2775" y="3560763"/>
            <a:ext cx="3162300" cy="254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71842" dir="2700000" algn="ctr" rotWithShape="0">
              <a:schemeClr val="tx1"/>
            </a:outerShdw>
          </a:effectLst>
        </p:spPr>
      </p:pic>
      <p:sp>
        <p:nvSpPr>
          <p:cNvPr id="76805" name="AutoShape 5"/>
          <p:cNvSpPr>
            <a:spLocks noChangeArrowheads="1"/>
          </p:cNvSpPr>
          <p:nvPr/>
        </p:nvSpPr>
        <p:spPr bwMode="auto">
          <a:xfrm rot="5400000">
            <a:off x="1857375" y="2938463"/>
            <a:ext cx="752475" cy="457200"/>
          </a:xfrm>
          <a:prstGeom prst="notchedRightArrow">
            <a:avLst>
              <a:gd name="adj1" fmla="val 50000"/>
              <a:gd name="adj2" fmla="val 60004"/>
            </a:avLst>
          </a:prstGeom>
          <a:solidFill>
            <a:srgbClr val="FF3300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/>
          <a:lstStyle/>
          <a:p>
            <a:endParaRPr lang="en-GB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80988" y="182563"/>
            <a:ext cx="3822700" cy="3117850"/>
            <a:chOff x="1641" y="267"/>
            <a:chExt cx="2408" cy="1964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641" y="267"/>
              <a:ext cx="2408" cy="1876"/>
              <a:chOff x="1409" y="267"/>
              <a:chExt cx="2408" cy="1876"/>
            </a:xfrm>
          </p:grpSpPr>
          <p:sp>
            <p:nvSpPr>
              <p:cNvPr id="76808" name="Line 8"/>
              <p:cNvSpPr>
                <a:spLocks noChangeShapeType="1"/>
              </p:cNvSpPr>
              <p:nvPr/>
            </p:nvSpPr>
            <p:spPr bwMode="auto">
              <a:xfrm>
                <a:off x="2585" y="1008"/>
                <a:ext cx="0" cy="318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09" name="Text Box 9"/>
              <p:cNvSpPr txBox="1">
                <a:spLocks noChangeArrowheads="1"/>
              </p:cNvSpPr>
              <p:nvPr/>
            </p:nvSpPr>
            <p:spPr bwMode="auto">
              <a:xfrm>
                <a:off x="2339" y="280"/>
                <a:ext cx="387" cy="1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 eaLnBrk="0" hangingPunct="0"/>
                <a:r>
                  <a:rPr lang="en-US" sz="1200" i="1">
                    <a:solidFill>
                      <a:schemeClr val="bg1"/>
                    </a:solidFill>
                    <a:sym typeface="Symbol" pitchFamily="18" charset="2"/>
                  </a:rPr>
                  <a:t></a:t>
                </a:r>
                <a:r>
                  <a:rPr lang="en-US" sz="1200" i="1">
                    <a:solidFill>
                      <a:schemeClr val="bg1"/>
                    </a:solidFill>
                  </a:rPr>
                  <a:t> </a:t>
                </a:r>
                <a:r>
                  <a:rPr lang="en-US" sz="1200">
                    <a:solidFill>
                      <a:schemeClr val="bg1"/>
                    </a:solidFill>
                  </a:rPr>
                  <a:t>= 10</a:t>
                </a:r>
                <a:endParaRPr lang="en-US" sz="1200" i="1">
                  <a:solidFill>
                    <a:schemeClr val="bg1"/>
                  </a:solidFill>
                </a:endParaRPr>
              </a:p>
            </p:txBody>
          </p:sp>
          <p:sp>
            <p:nvSpPr>
              <p:cNvPr id="76810" name="Oval 10"/>
              <p:cNvSpPr>
                <a:spLocks noChangeArrowheads="1"/>
              </p:cNvSpPr>
              <p:nvPr/>
            </p:nvSpPr>
            <p:spPr bwMode="auto">
              <a:xfrm>
                <a:off x="2397" y="1316"/>
                <a:ext cx="419" cy="311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11" name="AutoShape 11"/>
              <p:cNvSpPr>
                <a:spLocks noChangeArrowheads="1"/>
              </p:cNvSpPr>
              <p:nvPr/>
            </p:nvSpPr>
            <p:spPr bwMode="auto">
              <a:xfrm>
                <a:off x="2421" y="1381"/>
                <a:ext cx="112" cy="120"/>
              </a:xfrm>
              <a:prstGeom prst="smileyFace">
                <a:avLst>
                  <a:gd name="adj" fmla="val 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12" name="AutoShape 12"/>
              <p:cNvSpPr>
                <a:spLocks noChangeArrowheads="1"/>
              </p:cNvSpPr>
              <p:nvPr/>
            </p:nvSpPr>
            <p:spPr bwMode="auto">
              <a:xfrm>
                <a:off x="2568" y="1342"/>
                <a:ext cx="112" cy="120"/>
              </a:xfrm>
              <a:prstGeom prst="smileyFace">
                <a:avLst>
                  <a:gd name="adj" fmla="val 1208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13" name="AutoShape 13"/>
              <p:cNvSpPr>
                <a:spLocks noChangeArrowheads="1"/>
              </p:cNvSpPr>
              <p:nvPr/>
            </p:nvSpPr>
            <p:spPr bwMode="auto">
              <a:xfrm>
                <a:off x="2517" y="1477"/>
                <a:ext cx="112" cy="120"/>
              </a:xfrm>
              <a:prstGeom prst="smileyFace">
                <a:avLst>
                  <a:gd name="adj" fmla="val 4653"/>
                </a:avLst>
              </a:prstGeom>
              <a:solidFill>
                <a:srgbClr val="CC66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14" name="AutoShape 14"/>
              <p:cNvSpPr>
                <a:spLocks noChangeArrowheads="1"/>
              </p:cNvSpPr>
              <p:nvPr/>
            </p:nvSpPr>
            <p:spPr bwMode="auto">
              <a:xfrm>
                <a:off x="2658" y="1459"/>
                <a:ext cx="112" cy="120"/>
              </a:xfrm>
              <a:prstGeom prst="smileyFace">
                <a:avLst>
                  <a:gd name="adj" fmla="val 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15" name="Text Box 15"/>
              <p:cNvSpPr txBox="1">
                <a:spLocks noChangeArrowheads="1"/>
              </p:cNvSpPr>
              <p:nvPr/>
            </p:nvSpPr>
            <p:spPr bwMode="auto">
              <a:xfrm>
                <a:off x="2393" y="1605"/>
                <a:ext cx="379" cy="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pPr algn="ctr" eaLnBrk="0" hangingPunct="0"/>
                <a:r>
                  <a:rPr lang="en-US" sz="1200" i="1">
                    <a:solidFill>
                      <a:schemeClr val="bg1"/>
                    </a:solidFill>
                  </a:rPr>
                  <a:t>M = 8</a:t>
                </a:r>
              </a:p>
            </p:txBody>
          </p:sp>
          <p:sp>
            <p:nvSpPr>
              <p:cNvPr id="76816" name="Oval 16"/>
              <p:cNvSpPr>
                <a:spLocks noChangeArrowheads="1"/>
              </p:cNvSpPr>
              <p:nvPr/>
            </p:nvSpPr>
            <p:spPr bwMode="auto">
              <a:xfrm>
                <a:off x="2883" y="1172"/>
                <a:ext cx="420" cy="311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17" name="AutoShape 17"/>
              <p:cNvSpPr>
                <a:spLocks noChangeArrowheads="1"/>
              </p:cNvSpPr>
              <p:nvPr/>
            </p:nvSpPr>
            <p:spPr bwMode="auto">
              <a:xfrm>
                <a:off x="2907" y="1237"/>
                <a:ext cx="112" cy="120"/>
              </a:xfrm>
              <a:prstGeom prst="smileyFace">
                <a:avLst>
                  <a:gd name="adj" fmla="val -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18" name="AutoShape 18"/>
              <p:cNvSpPr>
                <a:spLocks noChangeArrowheads="1"/>
              </p:cNvSpPr>
              <p:nvPr/>
            </p:nvSpPr>
            <p:spPr bwMode="auto">
              <a:xfrm>
                <a:off x="3055" y="1198"/>
                <a:ext cx="112" cy="120"/>
              </a:xfrm>
              <a:prstGeom prst="smileyFace">
                <a:avLst>
                  <a:gd name="adj" fmla="val -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19" name="AutoShape 19"/>
              <p:cNvSpPr>
                <a:spLocks noChangeArrowheads="1"/>
              </p:cNvSpPr>
              <p:nvPr/>
            </p:nvSpPr>
            <p:spPr bwMode="auto">
              <a:xfrm>
                <a:off x="3003" y="1333"/>
                <a:ext cx="113" cy="120"/>
              </a:xfrm>
              <a:prstGeom prst="smileyFace">
                <a:avLst>
                  <a:gd name="adj" fmla="val 4653"/>
                </a:avLst>
              </a:prstGeom>
              <a:solidFill>
                <a:srgbClr val="99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20" name="AutoShape 20"/>
              <p:cNvSpPr>
                <a:spLocks noChangeArrowheads="1"/>
              </p:cNvSpPr>
              <p:nvPr/>
            </p:nvSpPr>
            <p:spPr bwMode="auto">
              <a:xfrm>
                <a:off x="3145" y="1315"/>
                <a:ext cx="112" cy="120"/>
              </a:xfrm>
              <a:prstGeom prst="smileyFace">
                <a:avLst>
                  <a:gd name="adj" fmla="val -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21" name="Text Box 21"/>
              <p:cNvSpPr txBox="1">
                <a:spLocks noChangeArrowheads="1"/>
              </p:cNvSpPr>
              <p:nvPr/>
            </p:nvSpPr>
            <p:spPr bwMode="auto">
              <a:xfrm>
                <a:off x="2879" y="1461"/>
                <a:ext cx="428" cy="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pPr algn="ctr" eaLnBrk="0" hangingPunct="0"/>
                <a:r>
                  <a:rPr lang="en-US" sz="1200" i="1">
                    <a:solidFill>
                      <a:schemeClr val="bg1"/>
                    </a:solidFill>
                  </a:rPr>
                  <a:t>M = 10</a:t>
                </a:r>
              </a:p>
            </p:txBody>
          </p:sp>
          <p:grpSp>
            <p:nvGrpSpPr>
              <p:cNvPr id="4" name="Group 22"/>
              <p:cNvGrpSpPr>
                <a:grpSpLocks/>
              </p:cNvGrpSpPr>
              <p:nvPr/>
            </p:nvGrpSpPr>
            <p:grpSpPr bwMode="auto">
              <a:xfrm>
                <a:off x="3300" y="752"/>
                <a:ext cx="423" cy="471"/>
                <a:chOff x="3300" y="752"/>
                <a:chExt cx="423" cy="471"/>
              </a:xfrm>
            </p:grpSpPr>
            <p:sp>
              <p:nvSpPr>
                <p:cNvPr id="76823" name="Oval 23"/>
                <p:cNvSpPr>
                  <a:spLocks noChangeArrowheads="1"/>
                </p:cNvSpPr>
                <p:nvPr/>
              </p:nvSpPr>
              <p:spPr bwMode="auto">
                <a:xfrm>
                  <a:off x="3304" y="752"/>
                  <a:ext cx="419" cy="311"/>
                </a:xfrm>
                <a:prstGeom prst="ellipse">
                  <a:avLst/>
                </a:prstGeom>
                <a:solidFill>
                  <a:srgbClr val="FFFF66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rgbClr val="000000"/>
                  </a:outerShdw>
                </a:effec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6824" name="AutoShape 24"/>
                <p:cNvSpPr>
                  <a:spLocks noChangeArrowheads="1"/>
                </p:cNvSpPr>
                <p:nvPr/>
              </p:nvSpPr>
              <p:spPr bwMode="auto">
                <a:xfrm>
                  <a:off x="3328" y="817"/>
                  <a:ext cx="112" cy="120"/>
                </a:xfrm>
                <a:prstGeom prst="smileyFace">
                  <a:avLst>
                    <a:gd name="adj" fmla="val -125"/>
                  </a:avLst>
                </a:prstGeom>
                <a:solidFill>
                  <a:srgbClr val="FFCC99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rgbClr val="000000"/>
                  </a:outerShdw>
                </a:effec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6825" name="AutoShape 25"/>
                <p:cNvSpPr>
                  <a:spLocks noChangeArrowheads="1"/>
                </p:cNvSpPr>
                <p:nvPr/>
              </p:nvSpPr>
              <p:spPr bwMode="auto">
                <a:xfrm>
                  <a:off x="3475" y="778"/>
                  <a:ext cx="112" cy="120"/>
                </a:xfrm>
                <a:prstGeom prst="smileyFace">
                  <a:avLst>
                    <a:gd name="adj" fmla="val -792"/>
                  </a:avLst>
                </a:prstGeom>
                <a:solidFill>
                  <a:srgbClr val="FFCC99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rgbClr val="000000"/>
                  </a:outerShdw>
                </a:effec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6826" name="AutoShape 26"/>
                <p:cNvSpPr>
                  <a:spLocks noChangeArrowheads="1"/>
                </p:cNvSpPr>
                <p:nvPr/>
              </p:nvSpPr>
              <p:spPr bwMode="auto">
                <a:xfrm>
                  <a:off x="3424" y="913"/>
                  <a:ext cx="112" cy="120"/>
                </a:xfrm>
                <a:prstGeom prst="smileyFace">
                  <a:avLst>
                    <a:gd name="adj" fmla="val 4653"/>
                  </a:avLst>
                </a:prstGeom>
                <a:solidFill>
                  <a:srgbClr val="FFCC99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rgbClr val="000000"/>
                  </a:outerShdw>
                </a:effec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6827" name="AutoShape 27"/>
                <p:cNvSpPr>
                  <a:spLocks noChangeArrowheads="1"/>
                </p:cNvSpPr>
                <p:nvPr/>
              </p:nvSpPr>
              <p:spPr bwMode="auto">
                <a:xfrm>
                  <a:off x="3565" y="895"/>
                  <a:ext cx="112" cy="120"/>
                </a:xfrm>
                <a:prstGeom prst="smileyFace">
                  <a:avLst>
                    <a:gd name="adj" fmla="val -4653"/>
                  </a:avLst>
                </a:prstGeom>
                <a:solidFill>
                  <a:srgbClr val="FFCC99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rgbClr val="000000"/>
                  </a:outerShdw>
                </a:effec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6828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300" y="1041"/>
                  <a:ext cx="379" cy="1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dist="35921" dir="2700000" algn="ctr" rotWithShape="0">
                    <a:srgbClr val="000000"/>
                  </a:outerShdw>
                </a:effectLst>
              </p:spPr>
              <p:txBody>
                <a:bodyPr/>
                <a:lstStyle/>
                <a:p>
                  <a:pPr algn="ctr" eaLnBrk="0" hangingPunct="0"/>
                  <a:r>
                    <a:rPr lang="en-US" sz="1200" i="1">
                      <a:solidFill>
                        <a:schemeClr val="bg1"/>
                      </a:solidFill>
                    </a:rPr>
                    <a:t>M = 9</a:t>
                  </a:r>
                </a:p>
              </p:txBody>
            </p:sp>
          </p:grpSp>
          <p:sp>
            <p:nvSpPr>
              <p:cNvPr id="76829" name="Oval 29"/>
              <p:cNvSpPr>
                <a:spLocks noChangeArrowheads="1"/>
              </p:cNvSpPr>
              <p:nvPr/>
            </p:nvSpPr>
            <p:spPr bwMode="auto">
              <a:xfrm>
                <a:off x="2775" y="1676"/>
                <a:ext cx="419" cy="311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30" name="AutoShape 30"/>
              <p:cNvSpPr>
                <a:spLocks noChangeArrowheads="1"/>
              </p:cNvSpPr>
              <p:nvPr/>
            </p:nvSpPr>
            <p:spPr bwMode="auto">
              <a:xfrm>
                <a:off x="2799" y="1741"/>
                <a:ext cx="112" cy="120"/>
              </a:xfrm>
              <a:prstGeom prst="smileyFace">
                <a:avLst>
                  <a:gd name="adj" fmla="val 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31" name="AutoShape 31"/>
              <p:cNvSpPr>
                <a:spLocks noChangeArrowheads="1"/>
              </p:cNvSpPr>
              <p:nvPr/>
            </p:nvSpPr>
            <p:spPr bwMode="auto">
              <a:xfrm>
                <a:off x="2946" y="1702"/>
                <a:ext cx="112" cy="120"/>
              </a:xfrm>
              <a:prstGeom prst="smileyFace">
                <a:avLst>
                  <a:gd name="adj" fmla="val 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32" name="AutoShape 32"/>
              <p:cNvSpPr>
                <a:spLocks noChangeArrowheads="1"/>
              </p:cNvSpPr>
              <p:nvPr/>
            </p:nvSpPr>
            <p:spPr bwMode="auto">
              <a:xfrm>
                <a:off x="2895" y="1837"/>
                <a:ext cx="112" cy="120"/>
              </a:xfrm>
              <a:prstGeom prst="smileyFace">
                <a:avLst>
                  <a:gd name="adj" fmla="val -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33" name="AutoShape 33"/>
              <p:cNvSpPr>
                <a:spLocks noChangeArrowheads="1"/>
              </p:cNvSpPr>
              <p:nvPr/>
            </p:nvSpPr>
            <p:spPr bwMode="auto">
              <a:xfrm>
                <a:off x="3036" y="1819"/>
                <a:ext cx="112" cy="120"/>
              </a:xfrm>
              <a:prstGeom prst="smileyFace">
                <a:avLst>
                  <a:gd name="adj" fmla="val -125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34" name="Text Box 34"/>
              <p:cNvSpPr txBox="1">
                <a:spLocks noChangeArrowheads="1"/>
              </p:cNvSpPr>
              <p:nvPr/>
            </p:nvSpPr>
            <p:spPr bwMode="auto">
              <a:xfrm>
                <a:off x="2771" y="1965"/>
                <a:ext cx="419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pPr algn="ctr" eaLnBrk="0" hangingPunct="0"/>
                <a:r>
                  <a:rPr lang="en-US" sz="1200" i="1">
                    <a:solidFill>
                      <a:schemeClr val="bg1"/>
                    </a:solidFill>
                  </a:rPr>
                  <a:t>M = 11</a:t>
                </a:r>
              </a:p>
            </p:txBody>
          </p:sp>
          <p:sp>
            <p:nvSpPr>
              <p:cNvPr id="76835" name="Oval 35"/>
              <p:cNvSpPr>
                <a:spLocks noChangeArrowheads="1"/>
              </p:cNvSpPr>
              <p:nvPr/>
            </p:nvSpPr>
            <p:spPr bwMode="auto">
              <a:xfrm>
                <a:off x="3394" y="1316"/>
                <a:ext cx="419" cy="311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36" name="AutoShape 36"/>
              <p:cNvSpPr>
                <a:spLocks noChangeArrowheads="1"/>
              </p:cNvSpPr>
              <p:nvPr/>
            </p:nvSpPr>
            <p:spPr bwMode="auto">
              <a:xfrm>
                <a:off x="3418" y="1381"/>
                <a:ext cx="112" cy="120"/>
              </a:xfrm>
              <a:prstGeom prst="smileyFace">
                <a:avLst>
                  <a:gd name="adj" fmla="val -4653"/>
                </a:avLst>
              </a:prstGeom>
              <a:solidFill>
                <a:srgbClr val="CC66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37" name="AutoShape 37"/>
              <p:cNvSpPr>
                <a:spLocks noChangeArrowheads="1"/>
              </p:cNvSpPr>
              <p:nvPr/>
            </p:nvSpPr>
            <p:spPr bwMode="auto">
              <a:xfrm>
                <a:off x="3565" y="1342"/>
                <a:ext cx="112" cy="120"/>
              </a:xfrm>
              <a:prstGeom prst="smileyFace">
                <a:avLst>
                  <a:gd name="adj" fmla="val 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38" name="AutoShape 38"/>
              <p:cNvSpPr>
                <a:spLocks noChangeArrowheads="1"/>
              </p:cNvSpPr>
              <p:nvPr/>
            </p:nvSpPr>
            <p:spPr bwMode="auto">
              <a:xfrm>
                <a:off x="3514" y="1477"/>
                <a:ext cx="112" cy="120"/>
              </a:xfrm>
              <a:prstGeom prst="smileyFace">
                <a:avLst>
                  <a:gd name="adj" fmla="val 208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39" name="AutoShape 39"/>
              <p:cNvSpPr>
                <a:spLocks noChangeArrowheads="1"/>
              </p:cNvSpPr>
              <p:nvPr/>
            </p:nvSpPr>
            <p:spPr bwMode="auto">
              <a:xfrm>
                <a:off x="3655" y="1459"/>
                <a:ext cx="112" cy="120"/>
              </a:xfrm>
              <a:prstGeom prst="smileyFace">
                <a:avLst>
                  <a:gd name="adj" fmla="val 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40" name="Text Box 40"/>
              <p:cNvSpPr txBox="1">
                <a:spLocks noChangeArrowheads="1"/>
              </p:cNvSpPr>
              <p:nvPr/>
            </p:nvSpPr>
            <p:spPr bwMode="auto">
              <a:xfrm>
                <a:off x="3390" y="1605"/>
                <a:ext cx="42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pPr algn="ctr" eaLnBrk="0" hangingPunct="0"/>
                <a:r>
                  <a:rPr lang="en-US" sz="1200" i="1">
                    <a:solidFill>
                      <a:schemeClr val="bg1"/>
                    </a:solidFill>
                  </a:rPr>
                  <a:t>M = 12</a:t>
                </a:r>
              </a:p>
            </p:txBody>
          </p:sp>
          <p:sp>
            <p:nvSpPr>
              <p:cNvPr id="76841" name="Line 41"/>
              <p:cNvSpPr>
                <a:spLocks noChangeShapeType="1"/>
              </p:cNvSpPr>
              <p:nvPr/>
            </p:nvSpPr>
            <p:spPr bwMode="auto">
              <a:xfrm>
                <a:off x="3131" y="825"/>
                <a:ext cx="171" cy="7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42" name="Line 42"/>
              <p:cNvSpPr>
                <a:spLocks noChangeShapeType="1"/>
              </p:cNvSpPr>
              <p:nvPr/>
            </p:nvSpPr>
            <p:spPr bwMode="auto">
              <a:xfrm>
                <a:off x="3044" y="897"/>
                <a:ext cx="462" cy="459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43" name="Line 43"/>
              <p:cNvSpPr>
                <a:spLocks noChangeShapeType="1"/>
              </p:cNvSpPr>
              <p:nvPr/>
            </p:nvSpPr>
            <p:spPr bwMode="auto">
              <a:xfrm>
                <a:off x="2903" y="957"/>
                <a:ext cx="121" cy="264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44" name="Line 44"/>
              <p:cNvSpPr>
                <a:spLocks noChangeShapeType="1"/>
              </p:cNvSpPr>
              <p:nvPr/>
            </p:nvSpPr>
            <p:spPr bwMode="auto">
              <a:xfrm>
                <a:off x="2783" y="978"/>
                <a:ext cx="145" cy="717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45" name="Oval 45"/>
              <p:cNvSpPr>
                <a:spLocks noChangeArrowheads="1"/>
              </p:cNvSpPr>
              <p:nvPr/>
            </p:nvSpPr>
            <p:spPr bwMode="auto">
              <a:xfrm>
                <a:off x="2031" y="1688"/>
                <a:ext cx="420" cy="311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46" name="AutoShape 46"/>
              <p:cNvSpPr>
                <a:spLocks noChangeArrowheads="1"/>
              </p:cNvSpPr>
              <p:nvPr/>
            </p:nvSpPr>
            <p:spPr bwMode="auto">
              <a:xfrm>
                <a:off x="2055" y="1753"/>
                <a:ext cx="112" cy="120"/>
              </a:xfrm>
              <a:prstGeom prst="smileyFace">
                <a:avLst>
                  <a:gd name="adj" fmla="val -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47" name="AutoShape 47"/>
              <p:cNvSpPr>
                <a:spLocks noChangeArrowheads="1"/>
              </p:cNvSpPr>
              <p:nvPr/>
            </p:nvSpPr>
            <p:spPr bwMode="auto">
              <a:xfrm>
                <a:off x="2203" y="1714"/>
                <a:ext cx="112" cy="120"/>
              </a:xfrm>
              <a:prstGeom prst="smileyFace">
                <a:avLst>
                  <a:gd name="adj" fmla="val 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48" name="AutoShape 48"/>
              <p:cNvSpPr>
                <a:spLocks noChangeArrowheads="1"/>
              </p:cNvSpPr>
              <p:nvPr/>
            </p:nvSpPr>
            <p:spPr bwMode="auto">
              <a:xfrm>
                <a:off x="2151" y="1849"/>
                <a:ext cx="113" cy="120"/>
              </a:xfrm>
              <a:prstGeom prst="smileyFace">
                <a:avLst>
                  <a:gd name="adj" fmla="val -1458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49" name="AutoShape 49"/>
              <p:cNvSpPr>
                <a:spLocks noChangeArrowheads="1"/>
              </p:cNvSpPr>
              <p:nvPr/>
            </p:nvSpPr>
            <p:spPr bwMode="auto">
              <a:xfrm>
                <a:off x="2293" y="1831"/>
                <a:ext cx="112" cy="120"/>
              </a:xfrm>
              <a:prstGeom prst="smileyFace">
                <a:avLst>
                  <a:gd name="adj" fmla="val -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50" name="Oval 50"/>
              <p:cNvSpPr>
                <a:spLocks noChangeArrowheads="1"/>
              </p:cNvSpPr>
              <p:nvPr/>
            </p:nvSpPr>
            <p:spPr bwMode="auto">
              <a:xfrm>
                <a:off x="1857" y="1172"/>
                <a:ext cx="419" cy="311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51" name="AutoShape 51"/>
              <p:cNvSpPr>
                <a:spLocks noChangeArrowheads="1"/>
              </p:cNvSpPr>
              <p:nvPr/>
            </p:nvSpPr>
            <p:spPr bwMode="auto">
              <a:xfrm>
                <a:off x="1881" y="1237"/>
                <a:ext cx="112" cy="120"/>
              </a:xfrm>
              <a:prstGeom prst="smileyFace">
                <a:avLst>
                  <a:gd name="adj" fmla="val 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52" name="AutoShape 52"/>
              <p:cNvSpPr>
                <a:spLocks noChangeArrowheads="1"/>
              </p:cNvSpPr>
              <p:nvPr/>
            </p:nvSpPr>
            <p:spPr bwMode="auto">
              <a:xfrm>
                <a:off x="2028" y="1198"/>
                <a:ext cx="112" cy="120"/>
              </a:xfrm>
              <a:prstGeom prst="smileyFace">
                <a:avLst>
                  <a:gd name="adj" fmla="val -2125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53" name="AutoShape 53"/>
              <p:cNvSpPr>
                <a:spLocks noChangeArrowheads="1"/>
              </p:cNvSpPr>
              <p:nvPr/>
            </p:nvSpPr>
            <p:spPr bwMode="auto">
              <a:xfrm>
                <a:off x="1977" y="1333"/>
                <a:ext cx="112" cy="120"/>
              </a:xfrm>
              <a:prstGeom prst="smileyFace">
                <a:avLst>
                  <a:gd name="adj" fmla="val 18750"/>
                </a:avLst>
              </a:prstGeom>
              <a:solidFill>
                <a:srgbClr val="CC66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54" name="AutoShape 54"/>
              <p:cNvSpPr>
                <a:spLocks noChangeArrowheads="1"/>
              </p:cNvSpPr>
              <p:nvPr/>
            </p:nvSpPr>
            <p:spPr bwMode="auto">
              <a:xfrm>
                <a:off x="2118" y="1315"/>
                <a:ext cx="112" cy="120"/>
              </a:xfrm>
              <a:prstGeom prst="smileyFace">
                <a:avLst>
                  <a:gd name="adj" fmla="val -125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55" name="Text Box 55"/>
              <p:cNvSpPr txBox="1">
                <a:spLocks noChangeArrowheads="1"/>
              </p:cNvSpPr>
              <p:nvPr/>
            </p:nvSpPr>
            <p:spPr bwMode="auto">
              <a:xfrm>
                <a:off x="1853" y="1461"/>
                <a:ext cx="419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pPr algn="ctr" eaLnBrk="0" hangingPunct="0"/>
                <a:r>
                  <a:rPr lang="en-US" sz="1200" i="1">
                    <a:solidFill>
                      <a:schemeClr val="bg1"/>
                    </a:solidFill>
                  </a:rPr>
                  <a:t>M = 11</a:t>
                </a:r>
              </a:p>
            </p:txBody>
          </p:sp>
          <p:sp>
            <p:nvSpPr>
              <p:cNvPr id="76856" name="Line 56"/>
              <p:cNvSpPr>
                <a:spLocks noChangeShapeType="1"/>
              </p:cNvSpPr>
              <p:nvPr/>
            </p:nvSpPr>
            <p:spPr bwMode="auto">
              <a:xfrm flipH="1">
                <a:off x="2120" y="957"/>
                <a:ext cx="99" cy="240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57" name="Line 57"/>
              <p:cNvSpPr>
                <a:spLocks noChangeShapeType="1"/>
              </p:cNvSpPr>
              <p:nvPr/>
            </p:nvSpPr>
            <p:spPr bwMode="auto">
              <a:xfrm flipH="1">
                <a:off x="2240" y="984"/>
                <a:ext cx="171" cy="705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58" name="Oval 58"/>
              <p:cNvSpPr>
                <a:spLocks noChangeArrowheads="1"/>
              </p:cNvSpPr>
              <p:nvPr/>
            </p:nvSpPr>
            <p:spPr bwMode="auto">
              <a:xfrm>
                <a:off x="1413" y="1316"/>
                <a:ext cx="419" cy="311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59" name="AutoShape 59"/>
              <p:cNvSpPr>
                <a:spLocks noChangeArrowheads="1"/>
              </p:cNvSpPr>
              <p:nvPr/>
            </p:nvSpPr>
            <p:spPr bwMode="auto">
              <a:xfrm>
                <a:off x="1437" y="1381"/>
                <a:ext cx="112" cy="120"/>
              </a:xfrm>
              <a:prstGeom prst="smileyFace">
                <a:avLst>
                  <a:gd name="adj" fmla="val -125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60" name="AutoShape 60"/>
              <p:cNvSpPr>
                <a:spLocks noChangeArrowheads="1"/>
              </p:cNvSpPr>
              <p:nvPr/>
            </p:nvSpPr>
            <p:spPr bwMode="auto">
              <a:xfrm>
                <a:off x="1584" y="1342"/>
                <a:ext cx="112" cy="120"/>
              </a:xfrm>
              <a:prstGeom prst="smileyFace">
                <a:avLst>
                  <a:gd name="adj" fmla="val -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61" name="AutoShape 61"/>
              <p:cNvSpPr>
                <a:spLocks noChangeArrowheads="1"/>
              </p:cNvSpPr>
              <p:nvPr/>
            </p:nvSpPr>
            <p:spPr bwMode="auto">
              <a:xfrm>
                <a:off x="1533" y="1477"/>
                <a:ext cx="112" cy="120"/>
              </a:xfrm>
              <a:prstGeom prst="smileyFace">
                <a:avLst>
                  <a:gd name="adj" fmla="val -4653"/>
                </a:avLst>
              </a:prstGeom>
              <a:solidFill>
                <a:srgbClr val="99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62" name="AutoShape 62"/>
              <p:cNvSpPr>
                <a:spLocks noChangeArrowheads="1"/>
              </p:cNvSpPr>
              <p:nvPr/>
            </p:nvSpPr>
            <p:spPr bwMode="auto">
              <a:xfrm>
                <a:off x="1674" y="1459"/>
                <a:ext cx="112" cy="120"/>
              </a:xfrm>
              <a:prstGeom prst="smileyFace">
                <a:avLst>
                  <a:gd name="adj" fmla="val 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63" name="Text Box 63"/>
              <p:cNvSpPr txBox="1">
                <a:spLocks noChangeArrowheads="1"/>
              </p:cNvSpPr>
              <p:nvPr/>
            </p:nvSpPr>
            <p:spPr bwMode="auto">
              <a:xfrm>
                <a:off x="1409" y="1605"/>
                <a:ext cx="387" cy="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pPr algn="ctr" eaLnBrk="0" hangingPunct="0"/>
                <a:r>
                  <a:rPr lang="en-US" sz="1200" i="1">
                    <a:solidFill>
                      <a:schemeClr val="bg1"/>
                    </a:solidFill>
                  </a:rPr>
                  <a:t>M = 9</a:t>
                </a:r>
              </a:p>
            </p:txBody>
          </p:sp>
          <p:sp>
            <p:nvSpPr>
              <p:cNvPr id="76864" name="Oval 64"/>
              <p:cNvSpPr>
                <a:spLocks noChangeArrowheads="1"/>
              </p:cNvSpPr>
              <p:nvPr/>
            </p:nvSpPr>
            <p:spPr bwMode="auto">
              <a:xfrm>
                <a:off x="1479" y="752"/>
                <a:ext cx="419" cy="311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65" name="AutoShape 65"/>
              <p:cNvSpPr>
                <a:spLocks noChangeArrowheads="1"/>
              </p:cNvSpPr>
              <p:nvPr/>
            </p:nvSpPr>
            <p:spPr bwMode="auto">
              <a:xfrm>
                <a:off x="1503" y="817"/>
                <a:ext cx="112" cy="120"/>
              </a:xfrm>
              <a:prstGeom prst="smileyFace">
                <a:avLst>
                  <a:gd name="adj" fmla="val -125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66" name="AutoShape 66"/>
              <p:cNvSpPr>
                <a:spLocks noChangeArrowheads="1"/>
              </p:cNvSpPr>
              <p:nvPr/>
            </p:nvSpPr>
            <p:spPr bwMode="auto">
              <a:xfrm>
                <a:off x="1650" y="778"/>
                <a:ext cx="112" cy="120"/>
              </a:xfrm>
              <a:prstGeom prst="smileyFace">
                <a:avLst>
                  <a:gd name="adj" fmla="val 4653"/>
                </a:avLst>
              </a:prstGeom>
              <a:solidFill>
                <a:srgbClr val="CC66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67" name="AutoShape 67"/>
              <p:cNvSpPr>
                <a:spLocks noChangeArrowheads="1"/>
              </p:cNvSpPr>
              <p:nvPr/>
            </p:nvSpPr>
            <p:spPr bwMode="auto">
              <a:xfrm>
                <a:off x="1599" y="913"/>
                <a:ext cx="112" cy="120"/>
              </a:xfrm>
              <a:prstGeom prst="smileyFace">
                <a:avLst>
                  <a:gd name="adj" fmla="val -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68" name="AutoShape 68"/>
              <p:cNvSpPr>
                <a:spLocks noChangeArrowheads="1"/>
              </p:cNvSpPr>
              <p:nvPr/>
            </p:nvSpPr>
            <p:spPr bwMode="auto">
              <a:xfrm>
                <a:off x="1740" y="895"/>
                <a:ext cx="112" cy="120"/>
              </a:xfrm>
              <a:prstGeom prst="smileyFace">
                <a:avLst>
                  <a:gd name="adj" fmla="val -125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69" name="Text Box 69"/>
              <p:cNvSpPr txBox="1">
                <a:spLocks noChangeArrowheads="1"/>
              </p:cNvSpPr>
              <p:nvPr/>
            </p:nvSpPr>
            <p:spPr bwMode="auto">
              <a:xfrm>
                <a:off x="1475" y="1041"/>
                <a:ext cx="427" cy="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pPr algn="ctr" eaLnBrk="0" hangingPunct="0"/>
                <a:r>
                  <a:rPr lang="en-US" sz="1200" i="1">
                    <a:solidFill>
                      <a:schemeClr val="bg1"/>
                    </a:solidFill>
                  </a:rPr>
                  <a:t>M = 10</a:t>
                </a:r>
              </a:p>
            </p:txBody>
          </p:sp>
          <p:sp>
            <p:nvSpPr>
              <p:cNvPr id="76870" name="Line 70"/>
              <p:cNvSpPr>
                <a:spLocks noChangeShapeType="1"/>
              </p:cNvSpPr>
              <p:nvPr/>
            </p:nvSpPr>
            <p:spPr bwMode="auto">
              <a:xfrm flipH="1">
                <a:off x="1838" y="798"/>
                <a:ext cx="147" cy="72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71" name="Line 71"/>
              <p:cNvSpPr>
                <a:spLocks noChangeShapeType="1"/>
              </p:cNvSpPr>
              <p:nvPr/>
            </p:nvSpPr>
            <p:spPr bwMode="auto">
              <a:xfrm flipH="1">
                <a:off x="1733" y="879"/>
                <a:ext cx="339" cy="507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/>
                <a:tailEnd type="triangle" w="sm" len="sm"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72" name="WordArt 72"/>
              <p:cNvSpPr>
                <a:spLocks noChangeArrowheads="1" noChangeShapeType="1" noTextEdit="1"/>
              </p:cNvSpPr>
              <p:nvPr/>
            </p:nvSpPr>
            <p:spPr bwMode="auto">
              <a:xfrm>
                <a:off x="2138" y="267"/>
                <a:ext cx="840" cy="198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Up">
                  <a:avLst>
                    <a:gd name="adj" fmla="val 11086867"/>
                  </a:avLst>
                </a:prstTxWarp>
              </a:bodyPr>
              <a:lstStyle/>
              <a:p>
                <a:pPr algn="ctr"/>
                <a:r>
                  <a:rPr lang="en-GB" kern="10"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solidFill>
                      <a:srgbClr val="FFFF00"/>
                    </a:solidFill>
                    <a:latin typeface="Arial Black"/>
                  </a:rPr>
                  <a:t>Population</a:t>
                </a:r>
              </a:p>
            </p:txBody>
          </p:sp>
          <p:sp>
            <p:nvSpPr>
              <p:cNvPr id="76873" name="Oval 73"/>
              <p:cNvSpPr>
                <a:spLocks noChangeArrowheads="1"/>
              </p:cNvSpPr>
              <p:nvPr/>
            </p:nvSpPr>
            <p:spPr bwMode="auto">
              <a:xfrm>
                <a:off x="1958" y="432"/>
                <a:ext cx="1236" cy="59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74" name="AutoShape 74"/>
              <p:cNvSpPr>
                <a:spLocks noChangeArrowheads="1"/>
              </p:cNvSpPr>
              <p:nvPr/>
            </p:nvSpPr>
            <p:spPr bwMode="auto">
              <a:xfrm>
                <a:off x="2092" y="556"/>
                <a:ext cx="112" cy="120"/>
              </a:xfrm>
              <a:prstGeom prst="smileyFace">
                <a:avLst>
                  <a:gd name="adj" fmla="val 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75" name="AutoShape 75"/>
              <p:cNvSpPr>
                <a:spLocks noChangeArrowheads="1"/>
              </p:cNvSpPr>
              <p:nvPr/>
            </p:nvSpPr>
            <p:spPr bwMode="auto">
              <a:xfrm>
                <a:off x="2359" y="487"/>
                <a:ext cx="112" cy="120"/>
              </a:xfrm>
              <a:prstGeom prst="smileyFace">
                <a:avLst>
                  <a:gd name="adj" fmla="val 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76" name="AutoShape 76"/>
              <p:cNvSpPr>
                <a:spLocks noChangeArrowheads="1"/>
              </p:cNvSpPr>
              <p:nvPr/>
            </p:nvSpPr>
            <p:spPr bwMode="auto">
              <a:xfrm>
                <a:off x="2200" y="835"/>
                <a:ext cx="112" cy="120"/>
              </a:xfrm>
              <a:prstGeom prst="smileyFace">
                <a:avLst>
                  <a:gd name="adj" fmla="val 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77" name="AutoShape 77"/>
              <p:cNvSpPr>
                <a:spLocks noChangeArrowheads="1"/>
              </p:cNvSpPr>
              <p:nvPr/>
            </p:nvSpPr>
            <p:spPr bwMode="auto">
              <a:xfrm>
                <a:off x="2437" y="751"/>
                <a:ext cx="112" cy="120"/>
              </a:xfrm>
              <a:prstGeom prst="smileyFace">
                <a:avLst>
                  <a:gd name="adj" fmla="val 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78" name="AutoShape 78"/>
              <p:cNvSpPr>
                <a:spLocks noChangeArrowheads="1"/>
              </p:cNvSpPr>
              <p:nvPr/>
            </p:nvSpPr>
            <p:spPr bwMode="auto">
              <a:xfrm>
                <a:off x="2554" y="589"/>
                <a:ext cx="112" cy="120"/>
              </a:xfrm>
              <a:prstGeom prst="smileyFace">
                <a:avLst>
                  <a:gd name="adj" fmla="val 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79" name="AutoShape 79"/>
              <p:cNvSpPr>
                <a:spLocks noChangeArrowheads="1"/>
              </p:cNvSpPr>
              <p:nvPr/>
            </p:nvSpPr>
            <p:spPr bwMode="auto">
              <a:xfrm>
                <a:off x="2080" y="772"/>
                <a:ext cx="112" cy="120"/>
              </a:xfrm>
              <a:prstGeom prst="smileyFace">
                <a:avLst>
                  <a:gd name="adj" fmla="val -125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80" name="AutoShape 80"/>
              <p:cNvSpPr>
                <a:spLocks noChangeArrowheads="1"/>
              </p:cNvSpPr>
              <p:nvPr/>
            </p:nvSpPr>
            <p:spPr bwMode="auto">
              <a:xfrm>
                <a:off x="1984" y="667"/>
                <a:ext cx="112" cy="120"/>
              </a:xfrm>
              <a:prstGeom prst="smileyFace">
                <a:avLst>
                  <a:gd name="adj" fmla="val -125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81" name="AutoShape 81"/>
              <p:cNvSpPr>
                <a:spLocks noChangeArrowheads="1"/>
              </p:cNvSpPr>
              <p:nvPr/>
            </p:nvSpPr>
            <p:spPr bwMode="auto">
              <a:xfrm>
                <a:off x="2221" y="505"/>
                <a:ext cx="112" cy="120"/>
              </a:xfrm>
              <a:prstGeom prst="smileyFace">
                <a:avLst>
                  <a:gd name="adj" fmla="val -125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82" name="AutoShape 82"/>
              <p:cNvSpPr>
                <a:spLocks noChangeArrowheads="1"/>
              </p:cNvSpPr>
              <p:nvPr/>
            </p:nvSpPr>
            <p:spPr bwMode="auto">
              <a:xfrm>
                <a:off x="2848" y="720"/>
                <a:ext cx="112" cy="121"/>
              </a:xfrm>
              <a:prstGeom prst="smileyFace">
                <a:avLst>
                  <a:gd name="adj" fmla="val -125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83" name="AutoShape 83"/>
              <p:cNvSpPr>
                <a:spLocks noChangeArrowheads="1"/>
              </p:cNvSpPr>
              <p:nvPr/>
            </p:nvSpPr>
            <p:spPr bwMode="auto">
              <a:xfrm>
                <a:off x="2359" y="877"/>
                <a:ext cx="112" cy="120"/>
              </a:xfrm>
              <a:prstGeom prst="smileyFace">
                <a:avLst>
                  <a:gd name="adj" fmla="val -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84" name="AutoShape 84"/>
              <p:cNvSpPr>
                <a:spLocks noChangeArrowheads="1"/>
              </p:cNvSpPr>
              <p:nvPr/>
            </p:nvSpPr>
            <p:spPr bwMode="auto">
              <a:xfrm>
                <a:off x="2296" y="618"/>
                <a:ext cx="112" cy="121"/>
              </a:xfrm>
              <a:prstGeom prst="smileyFace">
                <a:avLst>
                  <a:gd name="adj" fmla="val -125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85" name="AutoShape 85"/>
              <p:cNvSpPr>
                <a:spLocks noChangeArrowheads="1"/>
              </p:cNvSpPr>
              <p:nvPr/>
            </p:nvSpPr>
            <p:spPr bwMode="auto">
              <a:xfrm>
                <a:off x="2302" y="754"/>
                <a:ext cx="112" cy="120"/>
              </a:xfrm>
              <a:prstGeom prst="smileyFace">
                <a:avLst>
                  <a:gd name="adj" fmla="val -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86" name="AutoShape 86"/>
              <p:cNvSpPr>
                <a:spLocks noChangeArrowheads="1"/>
              </p:cNvSpPr>
              <p:nvPr/>
            </p:nvSpPr>
            <p:spPr bwMode="auto">
              <a:xfrm>
                <a:off x="2431" y="610"/>
                <a:ext cx="112" cy="120"/>
              </a:xfrm>
              <a:prstGeom prst="smileyFace">
                <a:avLst>
                  <a:gd name="adj" fmla="val -4653"/>
                </a:avLst>
              </a:prstGeom>
              <a:solidFill>
                <a:srgbClr val="CC66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87" name="AutoShape 87"/>
              <p:cNvSpPr>
                <a:spLocks noChangeArrowheads="1"/>
              </p:cNvSpPr>
              <p:nvPr/>
            </p:nvSpPr>
            <p:spPr bwMode="auto">
              <a:xfrm>
                <a:off x="2676" y="666"/>
                <a:ext cx="112" cy="121"/>
              </a:xfrm>
              <a:prstGeom prst="smileyFace">
                <a:avLst>
                  <a:gd name="adj" fmla="val -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88" name="AutoShape 88"/>
              <p:cNvSpPr>
                <a:spLocks noChangeArrowheads="1"/>
              </p:cNvSpPr>
              <p:nvPr/>
            </p:nvSpPr>
            <p:spPr bwMode="auto">
              <a:xfrm>
                <a:off x="2491" y="457"/>
                <a:ext cx="112" cy="120"/>
              </a:xfrm>
              <a:prstGeom prst="smileyFace">
                <a:avLst>
                  <a:gd name="adj" fmla="val -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89" name="AutoShape 89"/>
              <p:cNvSpPr>
                <a:spLocks noChangeArrowheads="1"/>
              </p:cNvSpPr>
              <p:nvPr/>
            </p:nvSpPr>
            <p:spPr bwMode="auto">
              <a:xfrm>
                <a:off x="2794" y="601"/>
                <a:ext cx="112" cy="120"/>
              </a:xfrm>
              <a:prstGeom prst="smileyFace">
                <a:avLst>
                  <a:gd name="adj" fmla="val -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90" name="AutoShape 90"/>
              <p:cNvSpPr>
                <a:spLocks noChangeArrowheads="1"/>
              </p:cNvSpPr>
              <p:nvPr/>
            </p:nvSpPr>
            <p:spPr bwMode="auto">
              <a:xfrm>
                <a:off x="2497" y="889"/>
                <a:ext cx="112" cy="120"/>
              </a:xfrm>
              <a:prstGeom prst="smileyFace">
                <a:avLst>
                  <a:gd name="adj" fmla="val -4653"/>
                </a:avLst>
              </a:prstGeom>
              <a:solidFill>
                <a:srgbClr val="99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91" name="AutoShape 91"/>
              <p:cNvSpPr>
                <a:spLocks noChangeArrowheads="1"/>
              </p:cNvSpPr>
              <p:nvPr/>
            </p:nvSpPr>
            <p:spPr bwMode="auto">
              <a:xfrm>
                <a:off x="2626" y="462"/>
                <a:ext cx="112" cy="120"/>
              </a:xfrm>
              <a:prstGeom prst="smileyFace">
                <a:avLst>
                  <a:gd name="adj" fmla="val -125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92" name="AutoShape 92"/>
              <p:cNvSpPr>
                <a:spLocks noChangeArrowheads="1"/>
              </p:cNvSpPr>
              <p:nvPr/>
            </p:nvSpPr>
            <p:spPr bwMode="auto">
              <a:xfrm>
                <a:off x="2571" y="751"/>
                <a:ext cx="112" cy="120"/>
              </a:xfrm>
              <a:prstGeom prst="smileyFace">
                <a:avLst>
                  <a:gd name="adj" fmla="val -125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93" name="AutoShape 93"/>
              <p:cNvSpPr>
                <a:spLocks noChangeArrowheads="1"/>
              </p:cNvSpPr>
              <p:nvPr/>
            </p:nvSpPr>
            <p:spPr bwMode="auto">
              <a:xfrm>
                <a:off x="2632" y="883"/>
                <a:ext cx="112" cy="120"/>
              </a:xfrm>
              <a:prstGeom prst="smileyFace">
                <a:avLst>
                  <a:gd name="adj" fmla="val 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94" name="AutoShape 94"/>
              <p:cNvSpPr>
                <a:spLocks noChangeArrowheads="1"/>
              </p:cNvSpPr>
              <p:nvPr/>
            </p:nvSpPr>
            <p:spPr bwMode="auto">
              <a:xfrm>
                <a:off x="2761" y="472"/>
                <a:ext cx="112" cy="120"/>
              </a:xfrm>
              <a:prstGeom prst="smileyFace">
                <a:avLst>
                  <a:gd name="adj" fmla="val 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95" name="AutoShape 95"/>
              <p:cNvSpPr>
                <a:spLocks noChangeArrowheads="1"/>
              </p:cNvSpPr>
              <p:nvPr/>
            </p:nvSpPr>
            <p:spPr bwMode="auto">
              <a:xfrm>
                <a:off x="2728" y="790"/>
                <a:ext cx="112" cy="120"/>
              </a:xfrm>
              <a:prstGeom prst="smileyFace">
                <a:avLst>
                  <a:gd name="adj" fmla="val 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96" name="AutoShape 96"/>
              <p:cNvSpPr>
                <a:spLocks noChangeArrowheads="1"/>
              </p:cNvSpPr>
              <p:nvPr/>
            </p:nvSpPr>
            <p:spPr bwMode="auto">
              <a:xfrm>
                <a:off x="2176" y="667"/>
                <a:ext cx="112" cy="120"/>
              </a:xfrm>
              <a:prstGeom prst="smileyFace">
                <a:avLst>
                  <a:gd name="adj" fmla="val -4653"/>
                </a:avLst>
              </a:prstGeom>
              <a:solidFill>
                <a:srgbClr val="99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97" name="AutoShape 97"/>
              <p:cNvSpPr>
                <a:spLocks noChangeArrowheads="1"/>
              </p:cNvSpPr>
              <p:nvPr/>
            </p:nvSpPr>
            <p:spPr bwMode="auto">
              <a:xfrm>
                <a:off x="2839" y="850"/>
                <a:ext cx="112" cy="120"/>
              </a:xfrm>
              <a:prstGeom prst="smileyFace">
                <a:avLst>
                  <a:gd name="adj" fmla="val -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98" name="AutoShape 98"/>
              <p:cNvSpPr>
                <a:spLocks noChangeArrowheads="1"/>
              </p:cNvSpPr>
              <p:nvPr/>
            </p:nvSpPr>
            <p:spPr bwMode="auto">
              <a:xfrm>
                <a:off x="2893" y="514"/>
                <a:ext cx="112" cy="120"/>
              </a:xfrm>
              <a:prstGeom prst="smileyFace">
                <a:avLst>
                  <a:gd name="adj" fmla="val -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899" name="AutoShape 99"/>
              <p:cNvSpPr>
                <a:spLocks noChangeArrowheads="1"/>
              </p:cNvSpPr>
              <p:nvPr/>
            </p:nvSpPr>
            <p:spPr bwMode="auto">
              <a:xfrm>
                <a:off x="3064" y="655"/>
                <a:ext cx="112" cy="120"/>
              </a:xfrm>
              <a:prstGeom prst="smileyFace">
                <a:avLst>
                  <a:gd name="adj" fmla="val -125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900" name="AutoShape 100"/>
              <p:cNvSpPr>
                <a:spLocks noChangeArrowheads="1"/>
              </p:cNvSpPr>
              <p:nvPr/>
            </p:nvSpPr>
            <p:spPr bwMode="auto">
              <a:xfrm>
                <a:off x="2941" y="634"/>
                <a:ext cx="112" cy="120"/>
              </a:xfrm>
              <a:prstGeom prst="smileyFace">
                <a:avLst>
                  <a:gd name="adj" fmla="val 4653"/>
                </a:avLst>
              </a:prstGeom>
              <a:solidFill>
                <a:srgbClr val="CC66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6901" name="AutoShape 101"/>
              <p:cNvSpPr>
                <a:spLocks noChangeArrowheads="1"/>
              </p:cNvSpPr>
              <p:nvPr/>
            </p:nvSpPr>
            <p:spPr bwMode="auto">
              <a:xfrm>
                <a:off x="2980" y="766"/>
                <a:ext cx="112" cy="120"/>
              </a:xfrm>
              <a:prstGeom prst="smileyFace">
                <a:avLst>
                  <a:gd name="adj" fmla="val 4653"/>
                </a:avLst>
              </a:prstGeom>
              <a:solidFill>
                <a:srgbClr val="FFCC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000000"/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76902" name="Text Box 102"/>
            <p:cNvSpPr txBox="1">
              <a:spLocks noChangeArrowheads="1"/>
            </p:cNvSpPr>
            <p:nvPr/>
          </p:nvSpPr>
          <p:spPr bwMode="auto">
            <a:xfrm>
              <a:off x="2259" y="2045"/>
              <a:ext cx="427" cy="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/>
            <a:lstStyle/>
            <a:p>
              <a:pPr algn="ctr" eaLnBrk="0" hangingPunct="0"/>
              <a:r>
                <a:rPr lang="en-US" sz="1200" i="1">
                  <a:solidFill>
                    <a:schemeClr val="bg1"/>
                  </a:solidFill>
                </a:rPr>
                <a:t>M = 10</a:t>
              </a:r>
            </a:p>
          </p:txBody>
        </p:sp>
      </p:grpSp>
      <p:graphicFrame>
        <p:nvGraphicFramePr>
          <p:cNvPr id="76903" name="Object 103"/>
          <p:cNvGraphicFramePr>
            <a:graphicFrameLocks noChangeAspect="1"/>
          </p:cNvGraphicFramePr>
          <p:nvPr/>
        </p:nvGraphicFramePr>
        <p:xfrm>
          <a:off x="5097463" y="646113"/>
          <a:ext cx="3716337" cy="247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name="Chart" r:id="rId4" imgW="6096000" imgH="4067243" progId="MSGraph.Chart.8">
                  <p:embed followColorScheme="full"/>
                </p:oleObj>
              </mc:Choice>
              <mc:Fallback>
                <p:oleObj name="Chart" r:id="rId4" imgW="6096000" imgH="4067243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7463" y="646113"/>
                        <a:ext cx="3716337" cy="247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904" name="Object 104"/>
          <p:cNvGraphicFramePr>
            <a:graphicFrameLocks noChangeAspect="1"/>
          </p:cNvGraphicFramePr>
          <p:nvPr/>
        </p:nvGraphicFramePr>
        <p:xfrm>
          <a:off x="5046663" y="3719513"/>
          <a:ext cx="3716337" cy="247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Chart" r:id="rId6" imgW="6096000" imgH="4067243" progId="MSGraph.Chart.8">
                  <p:embed followColorScheme="full"/>
                </p:oleObj>
              </mc:Choice>
              <mc:Fallback>
                <p:oleObj name="Chart" r:id="rId6" imgW="6096000" imgH="4067243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6663" y="3719513"/>
                        <a:ext cx="3716337" cy="247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905" name="WordArt 105"/>
          <p:cNvSpPr>
            <a:spLocks noChangeArrowheads="1" noChangeShapeType="1" noTextEdit="1"/>
          </p:cNvSpPr>
          <p:nvPr/>
        </p:nvSpPr>
        <p:spPr bwMode="auto">
          <a:xfrm>
            <a:off x="6018213" y="282575"/>
            <a:ext cx="2085975" cy="3619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2000" kern="1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Arial Black"/>
              </a:rPr>
              <a:t>No Experiment</a:t>
            </a:r>
          </a:p>
        </p:txBody>
      </p:sp>
      <p:sp>
        <p:nvSpPr>
          <p:cNvPr id="76906" name="WordArt 106"/>
          <p:cNvSpPr>
            <a:spLocks noChangeArrowheads="1" noChangeShapeType="1" noTextEdit="1"/>
          </p:cNvSpPr>
          <p:nvPr/>
        </p:nvSpPr>
        <p:spPr bwMode="auto">
          <a:xfrm>
            <a:off x="5916613" y="3521075"/>
            <a:ext cx="2085975" cy="3619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GB" sz="2000" kern="1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Arial Black"/>
              </a:rPr>
              <a:t>Experiment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6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6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6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5" grpId="0" animBg="1"/>
      <p:bldOleChart spid="76903" grpId="0"/>
      <p:bldOleChart spid="76904" grpId="0"/>
      <p:bldP spid="76905" grpId="0" animBg="1"/>
      <p:bldP spid="7690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23BB34EB-64D4-4D5B-A8E9-BD356BA9AE36}" type="slidenum">
              <a:rPr lang="en-US"/>
              <a:pPr/>
              <a:t>15</a:t>
            </a:fld>
            <a:endParaRPr lang="en-US"/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Theory of ANOVA</a:t>
            </a: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3713" y="1600200"/>
            <a:ext cx="6923087" cy="4349750"/>
          </a:xfrm>
        </p:spPr>
        <p:txBody>
          <a:bodyPr/>
          <a:lstStyle/>
          <a:p>
            <a:r>
              <a:rPr lang="en-US" sz="2800"/>
              <a:t>We compare the amount of variability explained by the Model (experiment), to the error in the model (individual differences)</a:t>
            </a:r>
          </a:p>
          <a:p>
            <a:pPr lvl="1"/>
            <a:r>
              <a:rPr lang="en-US" sz="2400"/>
              <a:t>This ratio is called the</a:t>
            </a:r>
            <a:r>
              <a:rPr lang="en-US" sz="2400" i="1"/>
              <a:t> F</a:t>
            </a:r>
            <a:r>
              <a:rPr lang="en-US" sz="2400"/>
              <a:t>-ratio.</a:t>
            </a:r>
          </a:p>
          <a:p>
            <a:r>
              <a:rPr lang="en-US" sz="2800"/>
              <a:t>If the model explains a lot more variability than it can’t explain, then the experimental manipulation has had a significant effect on the outcome (DV).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3BD3C64A-FE7C-403D-86CD-E4FD383DEA00}" type="slidenum">
              <a:rPr lang="en-US"/>
              <a:pPr/>
              <a:t>16</a:t>
            </a:fld>
            <a:endParaRPr lang="en-US"/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285728"/>
            <a:ext cx="7758138" cy="1143000"/>
          </a:xfrm>
        </p:spPr>
        <p:txBody>
          <a:bodyPr/>
          <a:lstStyle/>
          <a:p>
            <a:r>
              <a:rPr lang="en-GB"/>
              <a:t>Theory of ANOVA</a:t>
            </a: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3713" y="4437063"/>
            <a:ext cx="6923087" cy="16891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If the experiment is successful, then the model will explain more variance than it can’t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SS</a:t>
            </a:r>
            <a:r>
              <a:rPr lang="en-US" sz="2400" baseline="-25000"/>
              <a:t>M</a:t>
            </a:r>
            <a:r>
              <a:rPr lang="en-US" sz="2400"/>
              <a:t> will be greater than SS</a:t>
            </a:r>
            <a:r>
              <a:rPr lang="en-US" sz="2400" baseline="-25000"/>
              <a:t>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27" y="1507410"/>
            <a:ext cx="8131273" cy="2137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CF3A48D4-75BF-4DF5-8B23-2447211A7C7C}" type="slidenum">
              <a:rPr lang="en-US"/>
              <a:pPr/>
              <a:t>17</a:t>
            </a:fld>
            <a:endParaRPr lang="en-US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ANOVA by Hand</a:t>
            </a:r>
            <a:endParaRPr lang="en-US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Testing the effects of Viagra on Libido using three groups:</a:t>
            </a:r>
          </a:p>
          <a:p>
            <a:pPr lvl="1"/>
            <a:r>
              <a:rPr lang="en-US"/>
              <a:t>Placebo (Sugar Pill)</a:t>
            </a:r>
          </a:p>
          <a:p>
            <a:pPr lvl="1"/>
            <a:r>
              <a:rPr lang="en-US"/>
              <a:t>Low Dose Viagra</a:t>
            </a:r>
          </a:p>
          <a:p>
            <a:pPr lvl="1"/>
            <a:r>
              <a:rPr lang="en-US"/>
              <a:t>High Dose Viagra</a:t>
            </a:r>
          </a:p>
          <a:p>
            <a:r>
              <a:rPr lang="en-US"/>
              <a:t>The Outcome/Dependent Variable (DV) was an objective measure of Libido.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B4541ED4-8102-4D5B-A809-77AE5899FF92}" type="slidenum">
              <a:rPr lang="en-US"/>
              <a:pPr/>
              <a:t>18</a:t>
            </a:fld>
            <a:endParaRPr 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Data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1" y="1535726"/>
            <a:ext cx="7574379" cy="4331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30" name="Rectangle 14"/>
          <p:cNvSpPr>
            <a:spLocks noGrp="1" noChangeArrowheads="1"/>
          </p:cNvSpPr>
          <p:nvPr>
            <p:ph type="title"/>
          </p:nvPr>
        </p:nvSpPr>
        <p:spPr>
          <a:xfrm>
            <a:off x="125412" y="4763"/>
            <a:ext cx="4548187" cy="1143000"/>
          </a:xfrm>
        </p:spPr>
        <p:txBody>
          <a:bodyPr/>
          <a:lstStyle/>
          <a:p>
            <a:r>
              <a:rPr lang="en-GB" dirty="0" smtClean="0"/>
              <a:t>  The </a:t>
            </a:r>
            <a:r>
              <a:rPr lang="en-GB" dirty="0"/>
              <a:t>data: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99" y="914401"/>
            <a:ext cx="7556417" cy="55087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30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E498DD6D-02BC-4B5A-BB1C-0CD47F4C0190}" type="slidenum">
              <a:rPr lang="en-US"/>
              <a:pPr/>
              <a:t>2</a:t>
            </a:fld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Aims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Understand the basic principles of </a:t>
            </a:r>
            <a:r>
              <a:rPr lang="en-US" dirty="0" smtClean="0"/>
              <a:t>ANOVA</a:t>
            </a:r>
            <a:endParaRPr lang="en-US" dirty="0"/>
          </a:p>
          <a:p>
            <a:pPr lvl="1"/>
            <a:r>
              <a:rPr lang="en-US" dirty="0"/>
              <a:t>Why it is done?</a:t>
            </a:r>
          </a:p>
          <a:p>
            <a:pPr lvl="1"/>
            <a:r>
              <a:rPr lang="en-US" dirty="0"/>
              <a:t>What it tells us?</a:t>
            </a:r>
          </a:p>
          <a:p>
            <a:r>
              <a:rPr lang="en-US" dirty="0" smtClean="0"/>
              <a:t>Theory of one-way </a:t>
            </a:r>
            <a:r>
              <a:rPr lang="en-US" dirty="0"/>
              <a:t>independent </a:t>
            </a:r>
            <a:r>
              <a:rPr lang="en-US" dirty="0" smtClean="0"/>
              <a:t>ANOVA</a:t>
            </a:r>
          </a:p>
          <a:p>
            <a:pPr>
              <a:lnSpc>
                <a:spcPct val="90000"/>
              </a:lnSpc>
            </a:pPr>
            <a:r>
              <a:rPr lang="en-GB" sz="3600" dirty="0" smtClean="0"/>
              <a:t>Following up an ANOVA:</a:t>
            </a:r>
          </a:p>
          <a:p>
            <a:pPr lvl="1">
              <a:lnSpc>
                <a:spcPct val="90000"/>
              </a:lnSpc>
            </a:pPr>
            <a:r>
              <a:rPr lang="en-GB" sz="3200" dirty="0" smtClean="0"/>
              <a:t>Planned Contrasts/Comparisons</a:t>
            </a:r>
          </a:p>
          <a:p>
            <a:pPr lvl="2">
              <a:lnSpc>
                <a:spcPct val="90000"/>
              </a:lnSpc>
            </a:pPr>
            <a:r>
              <a:rPr lang="en-GB" sz="2800" dirty="0" smtClean="0"/>
              <a:t>Choosing Contrasts</a:t>
            </a:r>
          </a:p>
          <a:p>
            <a:pPr lvl="2">
              <a:lnSpc>
                <a:spcPct val="90000"/>
              </a:lnSpc>
            </a:pPr>
            <a:r>
              <a:rPr lang="en-GB" sz="2800" dirty="0" smtClean="0"/>
              <a:t>Coding Contrasts</a:t>
            </a:r>
          </a:p>
          <a:p>
            <a:pPr lvl="1">
              <a:lnSpc>
                <a:spcPct val="90000"/>
              </a:lnSpc>
            </a:pPr>
            <a:r>
              <a:rPr lang="en-GB" sz="3200" dirty="0" smtClean="0"/>
              <a:t>Post Hoc Tests</a:t>
            </a:r>
            <a:endParaRPr lang="en-GB" sz="24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1"/>
            <a:ext cx="629355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97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22A7A7BF-6498-4DA3-969E-C9ACD2C52620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61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Step 1: Calculate SS</a:t>
            </a:r>
            <a:r>
              <a:rPr lang="en-GB" baseline="-25000" smtClean="0"/>
              <a:t>T</a:t>
            </a:r>
            <a:endParaRPr lang="en-US" baseline="-25000" smtClean="0"/>
          </a:p>
        </p:txBody>
      </p:sp>
      <p:graphicFrame>
        <p:nvGraphicFramePr>
          <p:cNvPr id="95236" name="Object 4"/>
          <p:cNvGraphicFramePr>
            <a:graphicFrameLocks noChangeAspect="1"/>
          </p:cNvGraphicFramePr>
          <p:nvPr/>
        </p:nvGraphicFramePr>
        <p:xfrm>
          <a:off x="1758950" y="1544638"/>
          <a:ext cx="340677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8" name="Equation" r:id="rId3" imgW="1257120" imgH="241200" progId="Equation.3">
                  <p:embed/>
                </p:oleObj>
              </mc:Choice>
              <mc:Fallback>
                <p:oleObj name="Equation" r:id="rId3" imgW="1257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950" y="1544638"/>
                        <a:ext cx="3406775" cy="6524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tx1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7" name="Object 5"/>
          <p:cNvGraphicFramePr>
            <a:graphicFrameLocks noChangeAspect="1"/>
          </p:cNvGraphicFramePr>
          <p:nvPr/>
        </p:nvGraphicFramePr>
        <p:xfrm>
          <a:off x="6637338" y="1725613"/>
          <a:ext cx="1712912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9" name="Equation" r:id="rId5" imgW="545760" imgH="253800" progId="Equation.3">
                  <p:embed/>
                </p:oleObj>
              </mc:Choice>
              <mc:Fallback>
                <p:oleObj name="Equation" r:id="rId5" imgW="5457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7338" y="1725613"/>
                        <a:ext cx="1712912" cy="7969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tx1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8" name="Object 6"/>
          <p:cNvGraphicFramePr>
            <a:graphicFrameLocks noChangeAspect="1"/>
          </p:cNvGraphicFramePr>
          <p:nvPr/>
        </p:nvGraphicFramePr>
        <p:xfrm>
          <a:off x="6383338" y="3178175"/>
          <a:ext cx="2074862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0" name="Equation" r:id="rId7" imgW="761760" imgH="203040" progId="Equation.3">
                  <p:embed/>
                </p:oleObj>
              </mc:Choice>
              <mc:Fallback>
                <p:oleObj name="Equation" r:id="rId7" imgW="7617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3338" y="3178175"/>
                        <a:ext cx="2074862" cy="5524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tx1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39" name="Object 7"/>
          <p:cNvGraphicFramePr>
            <a:graphicFrameLocks noChangeAspect="1"/>
          </p:cNvGraphicFramePr>
          <p:nvPr/>
        </p:nvGraphicFramePr>
        <p:xfrm>
          <a:off x="1987550" y="3105150"/>
          <a:ext cx="2782888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1" name="Equation" r:id="rId9" imgW="1015920" imgH="228600" progId="Equation.3">
                  <p:embed/>
                </p:oleObj>
              </mc:Choice>
              <mc:Fallback>
                <p:oleObj name="Equation" r:id="rId9" imgW="10159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3105150"/>
                        <a:ext cx="2782888" cy="6254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tx1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0" name="Object 8"/>
          <p:cNvGraphicFramePr>
            <a:graphicFrameLocks noChangeAspect="1"/>
          </p:cNvGraphicFramePr>
          <p:nvPr/>
        </p:nvGraphicFramePr>
        <p:xfrm>
          <a:off x="1816100" y="4606925"/>
          <a:ext cx="3349625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2" name="Equation" r:id="rId11" imgW="1066680" imgH="342720" progId="Equation.3">
                  <p:embed/>
                </p:oleObj>
              </mc:Choice>
              <mc:Fallback>
                <p:oleObj name="Equation" r:id="rId11" imgW="106668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4606925"/>
                        <a:ext cx="3349625" cy="10747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tx1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41" name="AutoShape 9"/>
          <p:cNvSpPr>
            <a:spLocks noChangeArrowheads="1"/>
          </p:cNvSpPr>
          <p:nvPr/>
        </p:nvSpPr>
        <p:spPr bwMode="auto">
          <a:xfrm rot="1098035">
            <a:off x="5395913" y="1725613"/>
            <a:ext cx="987425" cy="50165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3300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107763" dir="81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95242" name="AutoShape 10"/>
          <p:cNvSpPr>
            <a:spLocks noChangeArrowheads="1"/>
          </p:cNvSpPr>
          <p:nvPr/>
        </p:nvSpPr>
        <p:spPr bwMode="auto">
          <a:xfrm rot="5443250">
            <a:off x="7213600" y="2574925"/>
            <a:ext cx="558800" cy="50165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3300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95243" name="AutoShape 11"/>
          <p:cNvSpPr>
            <a:spLocks noChangeArrowheads="1"/>
          </p:cNvSpPr>
          <p:nvPr/>
        </p:nvSpPr>
        <p:spPr bwMode="auto">
          <a:xfrm rot="-16200000">
            <a:off x="2763838" y="3852863"/>
            <a:ext cx="708025" cy="53022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3300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  <p:sp>
        <p:nvSpPr>
          <p:cNvPr id="95244" name="AutoShape 12"/>
          <p:cNvSpPr>
            <a:spLocks noChangeArrowheads="1"/>
          </p:cNvSpPr>
          <p:nvPr/>
        </p:nvSpPr>
        <p:spPr bwMode="auto">
          <a:xfrm rot="-21600000" flipH="1" flipV="1">
            <a:off x="5081588" y="3165475"/>
            <a:ext cx="1193800" cy="53022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3300"/>
          </a:solidFill>
          <a:ln w="9525">
            <a:solidFill>
              <a:schemeClr val="bg2"/>
            </a:solidFill>
            <a:miter lim="800000"/>
            <a:headEnd/>
            <a:tailEnd/>
          </a:ln>
          <a:effectLst>
            <a:outerShdw dist="107763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5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95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5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5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5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5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5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1" grpId="0" animBg="1"/>
      <p:bldP spid="95242" grpId="0" animBg="1"/>
      <p:bldP spid="95243" grpId="0" animBg="1"/>
      <p:bldP spid="9524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6CF56D9E-3C34-4C5C-A775-65758DCCAF0C}" type="slidenum">
              <a:rPr lang="en-US"/>
              <a:pPr/>
              <a:t>22</a:t>
            </a:fld>
            <a:endParaRPr lang="en-US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Degrees of Freedom (df)</a:t>
            </a:r>
            <a:endParaRPr lang="en-US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3713" y="1600200"/>
            <a:ext cx="6923087" cy="2781300"/>
          </a:xfrm>
        </p:spPr>
        <p:txBody>
          <a:bodyPr/>
          <a:lstStyle/>
          <a:p>
            <a:r>
              <a:rPr lang="en-US" sz="2800"/>
              <a:t>Degrees of Freedom (</a:t>
            </a:r>
            <a:r>
              <a:rPr lang="en-US" sz="2800" i="1"/>
              <a:t>df</a:t>
            </a:r>
            <a:r>
              <a:rPr lang="en-US" sz="2800"/>
              <a:t>) are the number of values that are free to vary.</a:t>
            </a:r>
          </a:p>
          <a:p>
            <a:pPr lvl="1"/>
            <a:r>
              <a:rPr lang="en-US" sz="2400"/>
              <a:t>Think about Rugby Teams!</a:t>
            </a:r>
          </a:p>
          <a:p>
            <a:r>
              <a:rPr lang="en-US" sz="2800"/>
              <a:t>In general, the </a:t>
            </a:r>
            <a:r>
              <a:rPr lang="en-US" sz="2800" i="1"/>
              <a:t>df</a:t>
            </a:r>
            <a:r>
              <a:rPr lang="en-US" sz="2800"/>
              <a:t> are one less than the number of values used to calculate the SS.</a:t>
            </a:r>
          </a:p>
        </p:txBody>
      </p:sp>
      <p:graphicFrame>
        <p:nvGraphicFramePr>
          <p:cNvPr id="96260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82147730"/>
              </p:ext>
            </p:extLst>
          </p:nvPr>
        </p:nvGraphicFramePr>
        <p:xfrm>
          <a:off x="2435225" y="5214938"/>
          <a:ext cx="5249863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Equation" r:id="rId3" imgW="1396800" imgH="190440" progId="Equation.3">
                  <p:embed/>
                </p:oleObj>
              </mc:Choice>
              <mc:Fallback>
                <p:oleObj name="Equation" r:id="rId3" imgW="13968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5225" y="5214938"/>
                        <a:ext cx="5249863" cy="7159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01F23D31-8A81-44BB-818C-A271E481736F}" type="slidenum">
              <a:rPr lang="en-US"/>
              <a:pPr/>
              <a:t>23</a:t>
            </a:fld>
            <a:endParaRPr lang="en-US"/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2: Calculate SS</a:t>
            </a:r>
            <a:r>
              <a:rPr lang="en-GB" baseline="-25000"/>
              <a:t>M</a:t>
            </a:r>
            <a:endParaRPr lang="en-US" baseline="-25000"/>
          </a:p>
        </p:txBody>
      </p:sp>
      <p:graphicFrame>
        <p:nvGraphicFramePr>
          <p:cNvPr id="98308" name="Object 4"/>
          <p:cNvGraphicFramePr>
            <a:graphicFrameLocks noChangeAspect="1"/>
          </p:cNvGraphicFramePr>
          <p:nvPr/>
        </p:nvGraphicFramePr>
        <p:xfrm>
          <a:off x="3378200" y="1839913"/>
          <a:ext cx="4344988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4" name="Equation" r:id="rId3" imgW="1384200" imgH="241200" progId="Equation.3">
                  <p:embed/>
                </p:oleObj>
              </mc:Choice>
              <mc:Fallback>
                <p:oleObj name="Equation" r:id="rId3" imgW="1384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8200" y="1839913"/>
                        <a:ext cx="4344988" cy="75723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9" name="Object 5"/>
          <p:cNvGraphicFramePr>
            <a:graphicFrameLocks noChangeAspect="1"/>
          </p:cNvGraphicFramePr>
          <p:nvPr/>
        </p:nvGraphicFramePr>
        <p:xfrm>
          <a:off x="2413000" y="3771900"/>
          <a:ext cx="6273800" cy="161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5" name="Equation" r:id="rId5" imgW="3111480" imgH="799920" progId="Equation.3">
                  <p:embed/>
                </p:oleObj>
              </mc:Choice>
              <mc:Fallback>
                <p:oleObj name="Equation" r:id="rId5" imgW="311148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0" y="3771900"/>
                        <a:ext cx="6273800" cy="16113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0" name="AutoShape 6"/>
          <p:cNvSpPr>
            <a:spLocks noChangeArrowheads="1"/>
          </p:cNvSpPr>
          <p:nvPr/>
        </p:nvSpPr>
        <p:spPr bwMode="auto">
          <a:xfrm rot="-16200000">
            <a:off x="5195888" y="2906713"/>
            <a:ext cx="708025" cy="53022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3300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8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8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98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98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5CABA3B8-768E-46C5-8742-46BF33EAFD07}" type="slidenum">
              <a:rPr lang="en-US"/>
              <a:pPr/>
              <a:t>24</a:t>
            </a:fld>
            <a:endParaRPr lang="en-US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Model Degrees of Freedom</a:t>
            </a:r>
            <a:endParaRPr lang="en-US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3713" y="1600200"/>
            <a:ext cx="6923087" cy="2311400"/>
          </a:xfrm>
        </p:spPr>
        <p:txBody>
          <a:bodyPr/>
          <a:lstStyle/>
          <a:p>
            <a:r>
              <a:rPr lang="en-GB" sz="2800"/>
              <a:t>How many values did we use to calculate SS</a:t>
            </a:r>
            <a:r>
              <a:rPr lang="en-GB" sz="2800" baseline="-25000"/>
              <a:t>M</a:t>
            </a:r>
            <a:r>
              <a:rPr lang="en-GB" sz="2800"/>
              <a:t>?</a:t>
            </a:r>
          </a:p>
          <a:p>
            <a:pPr lvl="1"/>
            <a:r>
              <a:rPr lang="en-GB" sz="2400"/>
              <a:t>We used the 3 means.</a:t>
            </a:r>
            <a:endParaRPr lang="en-US" sz="2400"/>
          </a:p>
        </p:txBody>
      </p:sp>
      <p:graphicFrame>
        <p:nvGraphicFramePr>
          <p:cNvPr id="9933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652713" y="4395788"/>
          <a:ext cx="5354637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" name="Equation" r:id="rId3" imgW="1257120" imgH="190440" progId="Equation.3">
                  <p:embed/>
                </p:oleObj>
              </mc:Choice>
              <mc:Fallback>
                <p:oleObj name="Equation" r:id="rId3" imgW="12571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2713" y="4395788"/>
                        <a:ext cx="5354637" cy="8112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9AA1F1D4-1733-4523-A0A9-DEDE8294A146}" type="slidenum">
              <a:rPr lang="en-US"/>
              <a:pPr/>
              <a:t>25</a:t>
            </a:fld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3: Calculate SS</a:t>
            </a:r>
            <a:r>
              <a:rPr lang="en-GB" baseline="-25000"/>
              <a:t>R</a:t>
            </a:r>
            <a:endParaRPr lang="en-US" baseline="-25000"/>
          </a:p>
        </p:txBody>
      </p:sp>
      <p:graphicFrame>
        <p:nvGraphicFramePr>
          <p:cNvPr id="101380" name="Object 4"/>
          <p:cNvGraphicFramePr>
            <a:graphicFrameLocks noChangeAspect="1"/>
          </p:cNvGraphicFramePr>
          <p:nvPr/>
        </p:nvGraphicFramePr>
        <p:xfrm>
          <a:off x="6297613" y="1820863"/>
          <a:ext cx="17145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2" name="Equation" r:id="rId3" imgW="545760" imgH="253800" progId="Equation.3">
                  <p:embed/>
                </p:oleObj>
              </mc:Choice>
              <mc:Fallback>
                <p:oleObj name="Equation" r:id="rId3" imgW="5457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7613" y="1820863"/>
                        <a:ext cx="1714500" cy="7969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1" name="Object 5"/>
          <p:cNvGraphicFramePr>
            <a:graphicFrameLocks noChangeAspect="1"/>
          </p:cNvGraphicFramePr>
          <p:nvPr/>
        </p:nvGraphicFramePr>
        <p:xfrm>
          <a:off x="6297613" y="3181350"/>
          <a:ext cx="238918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3" name="Equation" r:id="rId5" imgW="761760" imgH="203040" progId="Equation.3">
                  <p:embed/>
                </p:oleObj>
              </mc:Choice>
              <mc:Fallback>
                <p:oleObj name="Equation" r:id="rId5" imgW="7617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7613" y="3181350"/>
                        <a:ext cx="2389187" cy="6381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2" name="Object 6"/>
          <p:cNvGraphicFramePr>
            <a:graphicFrameLocks noChangeAspect="1"/>
          </p:cNvGraphicFramePr>
          <p:nvPr/>
        </p:nvGraphicFramePr>
        <p:xfrm>
          <a:off x="1730375" y="3138488"/>
          <a:ext cx="3190875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4" name="Equation" r:id="rId7" imgW="1015920" imgH="241200" progId="Equation.3">
                  <p:embed/>
                </p:oleObj>
              </mc:Choice>
              <mc:Fallback>
                <p:oleObj name="Equation" r:id="rId7" imgW="1015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375" y="3138488"/>
                        <a:ext cx="3190875" cy="75723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4" name="AutoShape 8"/>
          <p:cNvSpPr>
            <a:spLocks noChangeArrowheads="1"/>
          </p:cNvSpPr>
          <p:nvPr/>
        </p:nvSpPr>
        <p:spPr bwMode="auto">
          <a:xfrm rot="5443250">
            <a:off x="7231063" y="2608263"/>
            <a:ext cx="558800" cy="50165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GB"/>
          </a:p>
        </p:txBody>
      </p:sp>
      <p:sp>
        <p:nvSpPr>
          <p:cNvPr id="101385" name="AutoShape 9"/>
          <p:cNvSpPr>
            <a:spLocks noChangeArrowheads="1"/>
          </p:cNvSpPr>
          <p:nvPr/>
        </p:nvSpPr>
        <p:spPr bwMode="auto">
          <a:xfrm rot="-21600000" flipH="1" flipV="1">
            <a:off x="4921250" y="3289300"/>
            <a:ext cx="1193800" cy="53022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3300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101386" name="Object 10"/>
          <p:cNvGraphicFramePr>
            <a:graphicFrameLocks noChangeAspect="1"/>
          </p:cNvGraphicFramePr>
          <p:nvPr/>
        </p:nvGraphicFramePr>
        <p:xfrm>
          <a:off x="1317625" y="1417638"/>
          <a:ext cx="360362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5" name="Equation" r:id="rId9" imgW="1041120" imgH="241200" progId="Equation.3">
                  <p:embed/>
                </p:oleObj>
              </mc:Choice>
              <mc:Fallback>
                <p:oleObj name="Equation" r:id="rId9" imgW="10411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25" y="1417638"/>
                        <a:ext cx="3603625" cy="8350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7" name="Object 11"/>
          <p:cNvGraphicFramePr>
            <a:graphicFrameLocks noChangeAspect="1"/>
          </p:cNvGraphicFramePr>
          <p:nvPr/>
        </p:nvGraphicFramePr>
        <p:xfrm>
          <a:off x="1317625" y="4603750"/>
          <a:ext cx="7770813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6" name="Equation" r:id="rId11" imgW="2768400" imgH="228600" progId="Equation.3">
                  <p:embed/>
                </p:oleObj>
              </mc:Choice>
              <mc:Fallback>
                <p:oleObj name="Equation" r:id="rId11" imgW="2768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25" y="4603750"/>
                        <a:ext cx="7770813" cy="6413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8" name="AutoShape 12"/>
          <p:cNvSpPr>
            <a:spLocks noChangeArrowheads="1"/>
          </p:cNvSpPr>
          <p:nvPr/>
        </p:nvSpPr>
        <p:spPr bwMode="auto">
          <a:xfrm rot="-16200000">
            <a:off x="2584450" y="3984625"/>
            <a:ext cx="708025" cy="53022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3300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GB"/>
          </a:p>
        </p:txBody>
      </p:sp>
      <p:sp>
        <p:nvSpPr>
          <p:cNvPr id="101383" name="AutoShape 7"/>
          <p:cNvSpPr>
            <a:spLocks noChangeArrowheads="1"/>
          </p:cNvSpPr>
          <p:nvPr/>
        </p:nvSpPr>
        <p:spPr bwMode="auto">
          <a:xfrm rot="1098035">
            <a:off x="5127625" y="1900238"/>
            <a:ext cx="987425" cy="50165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3300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0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4" grpId="0" animBg="1"/>
      <p:bldP spid="101385" grpId="0" animBg="1"/>
      <p:bldP spid="101388" grpId="0" animBg="1"/>
      <p:bldP spid="10138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D1ECD789-E331-4849-843F-BB644B0D59A9}" type="slidenum">
              <a:rPr lang="en-US"/>
              <a:pPr/>
              <a:t>26</a:t>
            </a:fld>
            <a:endParaRPr lang="en-US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3: Calculate SS</a:t>
            </a:r>
            <a:r>
              <a:rPr lang="en-GB" baseline="-25000"/>
              <a:t>R</a:t>
            </a:r>
            <a:endParaRPr lang="en-US" baseline="-25000"/>
          </a:p>
        </p:txBody>
      </p:sp>
      <p:graphicFrame>
        <p:nvGraphicFramePr>
          <p:cNvPr id="102412" name="Object 12"/>
          <p:cNvGraphicFramePr>
            <a:graphicFrameLocks noGrp="1" noChangeAspect="1"/>
          </p:cNvGraphicFramePr>
          <p:nvPr>
            <p:ph idx="1"/>
          </p:nvPr>
        </p:nvGraphicFramePr>
        <p:xfrm>
          <a:off x="1563688" y="2408238"/>
          <a:ext cx="7123112" cy="248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Equation" r:id="rId3" imgW="2768400" imgH="965160" progId="Equation.3">
                  <p:embed/>
                </p:oleObj>
              </mc:Choice>
              <mc:Fallback>
                <p:oleObj name="Equation" r:id="rId3" imgW="276840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3688" y="2408238"/>
                        <a:ext cx="7123112" cy="24828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ED3E4A57-F8BE-47B6-B1D8-9280BA638E99}" type="slidenum">
              <a:rPr lang="en-US"/>
              <a:pPr/>
              <a:t>27</a:t>
            </a:fld>
            <a:endParaRPr lang="en-US"/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Residual Degrees of Freedom</a:t>
            </a:r>
            <a:endParaRPr lang="en-US" sz="400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3713" y="1600200"/>
            <a:ext cx="6745287" cy="1879600"/>
          </a:xfrm>
        </p:spPr>
        <p:txBody>
          <a:bodyPr/>
          <a:lstStyle/>
          <a:p>
            <a:r>
              <a:rPr lang="en-GB" sz="2800"/>
              <a:t>How many values did we use to calculate SS</a:t>
            </a:r>
            <a:r>
              <a:rPr lang="en-GB" sz="2800" baseline="-25000"/>
              <a:t>R</a:t>
            </a:r>
            <a:r>
              <a:rPr lang="en-GB" sz="2800"/>
              <a:t>?</a:t>
            </a:r>
          </a:p>
          <a:p>
            <a:pPr lvl="1"/>
            <a:r>
              <a:rPr lang="en-GB" sz="2400"/>
              <a:t>We used the 5 scores for each of the SS for each group.</a:t>
            </a:r>
            <a:endParaRPr lang="en-US" sz="2400"/>
          </a:p>
        </p:txBody>
      </p:sp>
      <p:graphicFrame>
        <p:nvGraphicFramePr>
          <p:cNvPr id="104453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270125" y="3479800"/>
          <a:ext cx="5919788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2" name="Equation" r:id="rId3" imgW="1828800" imgH="749160" progId="Equation.3">
                  <p:embed/>
                </p:oleObj>
              </mc:Choice>
              <mc:Fallback>
                <p:oleObj name="Equation" r:id="rId3" imgW="1828800" imgH="749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0125" y="3479800"/>
                        <a:ext cx="5919788" cy="24257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AB02DF1B-8F06-4AC1-920C-AD6248631811}" type="slidenum">
              <a:rPr lang="en-US"/>
              <a:pPr/>
              <a:t>28</a:t>
            </a:fld>
            <a:endParaRPr lang="en-US"/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Double Check</a:t>
            </a:r>
            <a:endParaRPr lang="en-US"/>
          </a:p>
        </p:txBody>
      </p:sp>
      <p:graphicFrame>
        <p:nvGraphicFramePr>
          <p:cNvPr id="106500" name="Object 4"/>
          <p:cNvGraphicFramePr>
            <a:graphicFrameLocks noChangeAspect="1"/>
          </p:cNvGraphicFramePr>
          <p:nvPr/>
        </p:nvGraphicFramePr>
        <p:xfrm>
          <a:off x="2794000" y="1439863"/>
          <a:ext cx="4395788" cy="188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" name="Equation" r:id="rId3" imgW="1269720" imgH="545760" progId="Equation.3">
                  <p:embed/>
                </p:oleObj>
              </mc:Choice>
              <mc:Fallback>
                <p:oleObj name="Equation" r:id="rId3" imgW="1269720" imgH="545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000" y="1439863"/>
                        <a:ext cx="4395788" cy="188753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501" name="Object 5"/>
          <p:cNvGraphicFramePr>
            <a:graphicFrameLocks noChangeAspect="1"/>
          </p:cNvGraphicFramePr>
          <p:nvPr/>
        </p:nvGraphicFramePr>
        <p:xfrm>
          <a:off x="3452813" y="4003675"/>
          <a:ext cx="3032125" cy="184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9" name="Equation" r:id="rId5" imgW="876240" imgH="533160" progId="Equation.3">
                  <p:embed/>
                </p:oleObj>
              </mc:Choice>
              <mc:Fallback>
                <p:oleObj name="Equation" r:id="rId5" imgW="87624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2813" y="4003675"/>
                        <a:ext cx="3032125" cy="18446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0EEE390C-5C55-44B8-B800-B386B7600EE7}" type="slidenum">
              <a:rPr lang="en-US"/>
              <a:pPr/>
              <a:t>29</a:t>
            </a:fld>
            <a:endParaRPr lang="en-US"/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/>
              <a:t>Step 4: Calculate the Mean Squared Error</a:t>
            </a:r>
            <a:endParaRPr lang="en-US" sz="4000"/>
          </a:p>
        </p:txBody>
      </p:sp>
      <p:graphicFrame>
        <p:nvGraphicFramePr>
          <p:cNvPr id="107524" name="Object 4"/>
          <p:cNvGraphicFramePr>
            <a:graphicFrameLocks noChangeAspect="1"/>
          </p:cNvGraphicFramePr>
          <p:nvPr/>
        </p:nvGraphicFramePr>
        <p:xfrm>
          <a:off x="2092325" y="2170113"/>
          <a:ext cx="6021388" cy="127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" name="Equation" r:id="rId3" imgW="1739880" imgH="368280" progId="Equation.3">
                  <p:embed/>
                </p:oleObj>
              </mc:Choice>
              <mc:Fallback>
                <p:oleObj name="Equation" r:id="rId3" imgW="173988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2325" y="2170113"/>
                        <a:ext cx="6021388" cy="12747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5" name="Object 5"/>
          <p:cNvGraphicFramePr>
            <a:graphicFrameLocks noChangeAspect="1"/>
          </p:cNvGraphicFramePr>
          <p:nvPr/>
        </p:nvGraphicFramePr>
        <p:xfrm>
          <a:off x="2378075" y="4167188"/>
          <a:ext cx="5449888" cy="127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" name="Equation" r:id="rId5" imgW="1574640" imgH="368280" progId="Equation.3">
                  <p:embed/>
                </p:oleObj>
              </mc:Choice>
              <mc:Fallback>
                <p:oleObj name="Equation" r:id="rId5" imgW="157464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075" y="4167188"/>
                        <a:ext cx="5449888" cy="12747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4F20A3A1-71BB-4CCB-B416-36D61B0A92BE}" type="slidenum">
              <a:rPr lang="en-US"/>
              <a:pPr/>
              <a:t>3</a:t>
            </a:fld>
            <a:endParaRPr lang="en-US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When And Why</a:t>
            </a: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When we want to compare means we </a:t>
            </a:r>
            <a:r>
              <a:rPr lang="en-US" sz="2800" dirty="0" smtClean="0"/>
              <a:t>can use </a:t>
            </a:r>
            <a:r>
              <a:rPr lang="en-US" sz="2800" dirty="0"/>
              <a:t>a </a:t>
            </a:r>
            <a:r>
              <a:rPr lang="en-US" sz="2800" i="1" dirty="0"/>
              <a:t>t</a:t>
            </a:r>
            <a:r>
              <a:rPr lang="en-US" sz="2800" dirty="0"/>
              <a:t>-test. This test has limitations: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can compare only 2 means: often we would like to compare means from 3 or more groups.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It can be used only with one Predictor/Independent Variable.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ANOVA</a:t>
            </a:r>
            <a:endParaRPr lang="en-US" sz="2800" dirty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Compares </a:t>
            </a:r>
            <a:r>
              <a:rPr lang="en-US" sz="2400" dirty="0"/>
              <a:t>several means.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Can be used when you have manipulated more than one </a:t>
            </a:r>
            <a:r>
              <a:rPr lang="en-US" sz="2400" dirty="0"/>
              <a:t>Independent Variables</a:t>
            </a:r>
            <a:r>
              <a:rPr lang="en-US" sz="2400" dirty="0" smtClean="0"/>
              <a:t>.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It is an extension of regression (the General Linear Model)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0FC62B89-1171-4DE8-95CE-AA6F27B23562}" type="slidenum">
              <a:rPr lang="en-US"/>
              <a:pPr/>
              <a:t>30</a:t>
            </a:fld>
            <a:endParaRPr lang="en-US"/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Step 5: Calculate the </a:t>
            </a:r>
            <a:r>
              <a:rPr lang="en-GB" sz="4000" i="1"/>
              <a:t>F</a:t>
            </a:r>
            <a:r>
              <a:rPr lang="en-GB" sz="4000"/>
              <a:t>-Ratio</a:t>
            </a:r>
            <a:endParaRPr lang="en-US" sz="4000"/>
          </a:p>
        </p:txBody>
      </p:sp>
      <p:graphicFrame>
        <p:nvGraphicFramePr>
          <p:cNvPr id="108548" name="Object 4"/>
          <p:cNvGraphicFramePr>
            <a:graphicFrameLocks noChangeAspect="1"/>
          </p:cNvGraphicFramePr>
          <p:nvPr/>
        </p:nvGraphicFramePr>
        <p:xfrm>
          <a:off x="4252913" y="1920875"/>
          <a:ext cx="1890712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6" name="Equation" r:id="rId3" imgW="545760" imgH="368280" progId="Equation.3">
                  <p:embed/>
                </p:oleObj>
              </mc:Choice>
              <mc:Fallback>
                <p:oleObj name="Equation" r:id="rId3" imgW="54576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2913" y="1920875"/>
                        <a:ext cx="1890712" cy="12731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9" name="Object 5"/>
          <p:cNvGraphicFramePr>
            <a:graphicFrameLocks noChangeAspect="1"/>
          </p:cNvGraphicFramePr>
          <p:nvPr/>
        </p:nvGraphicFramePr>
        <p:xfrm>
          <a:off x="2652713" y="3944938"/>
          <a:ext cx="5099050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7" name="Equation" r:id="rId5" imgW="1473120" imgH="368280" progId="Equation.3">
                  <p:embed/>
                </p:oleObj>
              </mc:Choice>
              <mc:Fallback>
                <p:oleObj name="Equation" r:id="rId5" imgW="147312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2713" y="3944938"/>
                        <a:ext cx="5099050" cy="12731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ECFDD792-C2F0-4E58-91FA-24774CC2CCA1}" type="slidenum">
              <a:rPr lang="en-US"/>
              <a:pPr/>
              <a:t>31</a:t>
            </a:fld>
            <a:endParaRPr lang="en-US"/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/>
              <a:t>Step 6: Construct a Summary Table</a:t>
            </a:r>
            <a:endParaRPr lang="en-US" sz="4000"/>
          </a:p>
        </p:txBody>
      </p:sp>
      <p:graphicFrame>
        <p:nvGraphicFramePr>
          <p:cNvPr id="6" name="Group 102"/>
          <p:cNvGraphicFramePr>
            <a:graphicFrameLocks noGrp="1"/>
          </p:cNvGraphicFramePr>
          <p:nvPr>
            <p:ph type="tbl" idx="1"/>
          </p:nvPr>
        </p:nvGraphicFramePr>
        <p:xfrm>
          <a:off x="1571604" y="1643050"/>
          <a:ext cx="6923087" cy="4030664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576387"/>
                <a:gridCol w="1192213"/>
                <a:gridCol w="1385887"/>
                <a:gridCol w="1384300"/>
                <a:gridCol w="1384300"/>
              </a:tblGrid>
              <a:tr h="1008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Source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SS</a:t>
                      </a:r>
                      <a:endParaRPr kumimoji="0" lang="en-GB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df</a:t>
                      </a:r>
                      <a:endParaRPr kumimoji="0" lang="en-GB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MS</a:t>
                      </a:r>
                      <a:endParaRPr kumimoji="0" lang="en-GB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i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F</a:t>
                      </a:r>
                      <a:endParaRPr kumimoji="0" lang="en-GB" sz="2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</a:tr>
              <a:tr h="1008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Model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20.14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2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10.067</a:t>
                      </a: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5.12*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</a:tr>
              <a:tr h="1006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Residual</a:t>
                      </a: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23.60</a:t>
                      </a: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12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1.967</a:t>
                      </a: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</a:tr>
              <a:tr h="1008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Total</a:t>
                      </a: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43.74</a:t>
                      </a: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800" b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14</a:t>
                      </a: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2CF124B5-D816-4CE7-BFA4-6EBB2264A7D5}" type="slidenum">
              <a:rPr lang="en-US"/>
              <a:pPr/>
              <a:t>32</a:t>
            </a:fld>
            <a:endParaRPr lang="en-US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68400" y="344488"/>
            <a:ext cx="7772400" cy="1143000"/>
          </a:xfrm>
        </p:spPr>
        <p:txBody>
          <a:bodyPr/>
          <a:lstStyle/>
          <a:p>
            <a:r>
              <a:rPr lang="en-GB"/>
              <a:t>Why Use Follow-Up Tests?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2400" y="1671638"/>
            <a:ext cx="7270750" cy="4221162"/>
          </a:xfrm>
        </p:spPr>
        <p:txBody>
          <a:bodyPr/>
          <a:lstStyle/>
          <a:p>
            <a:r>
              <a:rPr lang="en-GB"/>
              <a:t>The </a:t>
            </a:r>
            <a:r>
              <a:rPr lang="en-GB" i="1"/>
              <a:t>F</a:t>
            </a:r>
            <a:r>
              <a:rPr lang="en-GB"/>
              <a:t>-ratio tells us only that the experiment was successful</a:t>
            </a:r>
          </a:p>
          <a:p>
            <a:pPr lvl="1"/>
            <a:r>
              <a:rPr lang="en-GB"/>
              <a:t>i.e. group means were different</a:t>
            </a:r>
          </a:p>
          <a:p>
            <a:r>
              <a:rPr lang="en-GB"/>
              <a:t>It does not tell us specifically which group means differ from which.</a:t>
            </a:r>
          </a:p>
          <a:p>
            <a:r>
              <a:rPr lang="en-GB"/>
              <a:t>We need additional tests to find out where the group differences lie.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0" grpId="0" autoUpdateAnimBg="0"/>
      <p:bldP spid="114691" grpId="0" build="p" autoUpdateAnimBg="0" advAuto="100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3C9C55CC-6D29-432D-8437-13F7F1FE61B1}" type="slidenum">
              <a:rPr lang="en-US"/>
              <a:pPr/>
              <a:t>33</a:t>
            </a:fld>
            <a:endParaRPr lang="en-US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44488"/>
            <a:ext cx="7772400" cy="1143000"/>
          </a:xfrm>
        </p:spPr>
        <p:txBody>
          <a:bodyPr/>
          <a:lstStyle/>
          <a:p>
            <a:r>
              <a:rPr lang="en-GB"/>
              <a:t>How?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2900" y="1671638"/>
            <a:ext cx="7080250" cy="4411662"/>
          </a:xfrm>
          <a:noFill/>
        </p:spPr>
        <p:txBody>
          <a:bodyPr/>
          <a:lstStyle/>
          <a:p>
            <a:r>
              <a:rPr lang="en-GB" sz="2800" dirty="0"/>
              <a:t>Multiple </a:t>
            </a:r>
            <a:r>
              <a:rPr lang="en-GB" sz="2800" i="1" dirty="0" smtClean="0"/>
              <a:t>t</a:t>
            </a:r>
            <a:r>
              <a:rPr lang="en-GB" sz="2800" dirty="0" smtClean="0"/>
              <a:t>-tests</a:t>
            </a:r>
          </a:p>
          <a:p>
            <a:pPr lvl="1"/>
            <a:r>
              <a:rPr lang="en-GB" sz="2400" dirty="0" smtClean="0"/>
              <a:t>We saw earlier that this is a bad idea</a:t>
            </a:r>
            <a:endParaRPr lang="en-GB" sz="2400" dirty="0"/>
          </a:p>
          <a:p>
            <a:r>
              <a:rPr lang="en-GB" sz="2800" dirty="0"/>
              <a:t>Orthogonal Contrasts/Comparisons</a:t>
            </a:r>
          </a:p>
          <a:p>
            <a:pPr lvl="1"/>
            <a:r>
              <a:rPr lang="en-GB" sz="2400" dirty="0"/>
              <a:t>Hypothesis driven</a:t>
            </a:r>
          </a:p>
          <a:p>
            <a:pPr lvl="1"/>
            <a:r>
              <a:rPr lang="en-GB" sz="2400" dirty="0"/>
              <a:t>Planned a priori</a:t>
            </a:r>
            <a:endParaRPr lang="en-GB" sz="2400" b="1" dirty="0">
              <a:solidFill>
                <a:srgbClr val="FFFF00"/>
              </a:solidFill>
            </a:endParaRPr>
          </a:p>
          <a:p>
            <a:r>
              <a:rPr lang="en-GB" sz="2800" i="1" dirty="0"/>
              <a:t>Post Hoc</a:t>
            </a:r>
            <a:r>
              <a:rPr lang="en-GB" sz="2800" dirty="0"/>
              <a:t> Tests</a:t>
            </a:r>
          </a:p>
          <a:p>
            <a:pPr lvl="1"/>
            <a:r>
              <a:rPr lang="en-GB" sz="2400" dirty="0"/>
              <a:t>Not Planned (no hypothesis)</a:t>
            </a:r>
          </a:p>
          <a:p>
            <a:pPr lvl="1"/>
            <a:r>
              <a:rPr lang="en-GB" sz="2400" dirty="0"/>
              <a:t>Compare all pairs of means</a:t>
            </a:r>
          </a:p>
          <a:p>
            <a:r>
              <a:rPr lang="en-GB" sz="2800" dirty="0"/>
              <a:t>Trend Analysis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6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6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6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6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6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6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8" grpId="0" autoUpdateAnimBg="0"/>
      <p:bldP spid="116739" grpId="0" build="p" autoUpdateAnimBg="0" advAuto="200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70C93415-A463-49F9-AD97-4BA45074B459}" type="slidenum">
              <a:rPr lang="en-US"/>
              <a:pPr/>
              <a:t>34</a:t>
            </a:fld>
            <a:endParaRPr lang="en-US"/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397000" y="344488"/>
            <a:ext cx="7448550" cy="1143000"/>
          </a:xfrm>
        </p:spPr>
        <p:txBody>
          <a:bodyPr/>
          <a:lstStyle/>
          <a:p>
            <a:r>
              <a:rPr lang="en-GB"/>
              <a:t>Planned Contrasts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7000" y="1671638"/>
            <a:ext cx="7448550" cy="43354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/>
              <a:t>Basic Idea: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The variability explained by the Model (experimental manipulation, </a:t>
            </a:r>
            <a:r>
              <a:rPr lang="en-GB" sz="2400" b="1" dirty="0"/>
              <a:t>SS</a:t>
            </a:r>
            <a:r>
              <a:rPr lang="en-GB" sz="2400" b="1" baseline="-25000" dirty="0"/>
              <a:t>M</a:t>
            </a:r>
            <a:r>
              <a:rPr lang="en-GB" sz="2400" b="1" dirty="0"/>
              <a:t>) </a:t>
            </a:r>
            <a:r>
              <a:rPr lang="en-GB" sz="2400" dirty="0"/>
              <a:t>is due to</a:t>
            </a:r>
            <a:r>
              <a:rPr lang="en-GB" sz="2400" b="1" dirty="0"/>
              <a:t> </a:t>
            </a:r>
            <a:r>
              <a:rPr lang="en-GB" sz="2400" dirty="0"/>
              <a:t>participants being assigned to different groups.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This variability can be broken down further to test specific hypotheses about which groups might differ. 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We break down the variance according to hypotheses made </a:t>
            </a:r>
            <a:r>
              <a:rPr lang="en-GB" sz="2400" i="1" dirty="0"/>
              <a:t>a priori </a:t>
            </a:r>
            <a:r>
              <a:rPr lang="en-GB" sz="2400" dirty="0"/>
              <a:t>(before the experiment).</a:t>
            </a:r>
          </a:p>
          <a:p>
            <a:pPr lvl="1">
              <a:lnSpc>
                <a:spcPct val="90000"/>
              </a:lnSpc>
            </a:pPr>
            <a:r>
              <a:rPr lang="en-GB" sz="2400" dirty="0"/>
              <a:t>It’s like cutting up a cake (yum yum!)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8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8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6" grpId="0" autoUpdateAnimBg="0"/>
      <p:bldP spid="118787" grpId="0" build="p" bldLvl="2" autoUpdateAnimBg="0" advAuto="300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3D534165-97F4-485C-A603-504F25A70302}" type="slidenum">
              <a:rPr lang="en-US"/>
              <a:pPr/>
              <a:t>35</a:t>
            </a:fld>
            <a:endParaRPr lang="en-US"/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3500" y="344488"/>
            <a:ext cx="7345363" cy="1143000"/>
          </a:xfrm>
        </p:spPr>
        <p:txBody>
          <a:bodyPr/>
          <a:lstStyle/>
          <a:p>
            <a:r>
              <a:rPr lang="en-GB" sz="4000"/>
              <a:t>Rules When Choosing Contrasts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3500" y="1671638"/>
            <a:ext cx="7512050" cy="4424362"/>
          </a:xfrm>
        </p:spPr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Independent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contrasts must not interfere with each other (they must test unique hypotheses).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Only 2 Chunks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Each contrast should compare only 2 chunks of variation (why?).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sz="2800" i="1"/>
              <a:t>K</a:t>
            </a:r>
            <a:r>
              <a:rPr lang="en-GB" sz="2800"/>
              <a:t>-1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You should always end up with one less contrast than the number of groups.</a:t>
            </a:r>
            <a:endParaRPr lang="en-GB" sz="2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0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4" grpId="0" autoUpdateAnimBg="0"/>
      <p:bldP spid="120835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9DEB2F96-177D-4FB6-B742-EB9FFC43FCAC}" type="slidenum">
              <a:rPr lang="en-US"/>
              <a:pPr/>
              <a:t>36</a:t>
            </a:fld>
            <a:endParaRPr lang="en-US"/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73200" y="344488"/>
            <a:ext cx="6985000" cy="1143000"/>
          </a:xfrm>
        </p:spPr>
        <p:txBody>
          <a:bodyPr/>
          <a:lstStyle/>
          <a:p>
            <a:r>
              <a:rPr lang="en-GB"/>
              <a:t>Generating Hypotheses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0800" y="1671638"/>
            <a:ext cx="7524750" cy="4284662"/>
          </a:xfrm>
        </p:spPr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sz="2800" u="sng"/>
              <a:t>Example</a:t>
            </a:r>
            <a:r>
              <a:rPr lang="en-GB" sz="2800"/>
              <a:t>: Testing the effects of Viagra on Libido using three groups: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Placebo (Sugar Pill)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Low Dose Viagra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High Dose Viagra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Dependent Variable (DV) was an objective measure of Libido.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Intuitively, what might we expect to happen?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6" grpId="0" autoUpdateAnimBg="0"/>
      <p:bldP spid="123907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quarter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1D255AC9-7165-4AC0-8228-9D8BA0919175}" type="slidenum">
              <a:rPr lang="en-US"/>
              <a:pPr>
                <a:defRPr/>
              </a:pPr>
              <a:t>37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82700" y="1066800"/>
          <a:ext cx="7569200" cy="40767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92300"/>
                <a:gridCol w="1892300"/>
                <a:gridCol w="1892300"/>
                <a:gridCol w="1892300"/>
              </a:tblGrid>
              <a:tr h="5823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24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Placebo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Low Dose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High Dose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823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2400">
                        <a:solidFill>
                          <a:srgbClr val="333399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 dirty="0"/>
                        <a:t>3</a:t>
                      </a:r>
                      <a:endParaRPr lang="en-GB" sz="24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5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7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823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2400">
                        <a:solidFill>
                          <a:srgbClr val="333399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 dirty="0"/>
                        <a:t>2</a:t>
                      </a:r>
                      <a:endParaRPr lang="en-GB" sz="24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 dirty="0"/>
                        <a:t>2</a:t>
                      </a:r>
                      <a:endParaRPr lang="en-GB" sz="24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4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823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2400">
                        <a:solidFill>
                          <a:srgbClr val="333399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1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 dirty="0"/>
                        <a:t>4</a:t>
                      </a:r>
                      <a:endParaRPr lang="en-GB" sz="24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5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823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2400">
                        <a:solidFill>
                          <a:srgbClr val="333399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1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 dirty="0"/>
                        <a:t>2</a:t>
                      </a:r>
                      <a:endParaRPr lang="en-GB" sz="24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 dirty="0"/>
                        <a:t>3</a:t>
                      </a:r>
                      <a:endParaRPr lang="en-GB" sz="24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823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2400">
                        <a:solidFill>
                          <a:srgbClr val="333399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4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3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 dirty="0"/>
                        <a:t>6</a:t>
                      </a:r>
                      <a:endParaRPr lang="en-GB" sz="24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823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Mean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2.20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/>
                        <a:t>3.20</a:t>
                      </a:r>
                      <a:endParaRPr lang="en-GB" sz="240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400" dirty="0"/>
                        <a:t>5.00</a:t>
                      </a:r>
                      <a:endParaRPr lang="en-GB" sz="24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2305BE73-F902-4541-A565-D5ED4F000BE5}" type="slidenum">
              <a:rPr lang="en-US"/>
              <a:pPr/>
              <a:t>38</a:t>
            </a:fld>
            <a:endParaRPr lang="en-US"/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346200" y="344488"/>
            <a:ext cx="7332663" cy="1143000"/>
          </a:xfrm>
        </p:spPr>
        <p:txBody>
          <a:bodyPr/>
          <a:lstStyle/>
          <a:p>
            <a:r>
              <a:rPr lang="en-GB"/>
              <a:t>How do I Choose Contrasts?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6200" y="1671638"/>
            <a:ext cx="7499350" cy="4360862"/>
          </a:xfrm>
        </p:spPr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Big Hint: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In most experiments we usually have one or more control groups.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The logic of control groups dictates that we expect them to be different to groups that we’ve manipulated.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The first contrast will always be to compare any control groups (chunk 1) with any experimental conditions (chunk 2).</a:t>
            </a:r>
            <a:endParaRPr lang="en-GB" sz="2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8" grpId="0" autoUpdateAnimBg="0"/>
      <p:bldP spid="126979" grpId="0" build="p" bldLvl="2" autoUpdateAnimBg="0" advAuto="200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46612819-77DB-49CB-A9ED-08B7438D8582}" type="slidenum">
              <a:rPr lang="en-US"/>
              <a:pPr/>
              <a:t>39</a:t>
            </a:fld>
            <a:endParaRPr lang="en-US"/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344488"/>
            <a:ext cx="6972300" cy="1143000"/>
          </a:xfrm>
        </p:spPr>
        <p:txBody>
          <a:bodyPr/>
          <a:lstStyle/>
          <a:p>
            <a:r>
              <a:rPr lang="en-GB"/>
              <a:t>Hypotheses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0000" y="1671638"/>
            <a:ext cx="7423150" cy="4071937"/>
          </a:xfrm>
        </p:spPr>
        <p:txBody>
          <a:bodyPr/>
          <a:lstStyle/>
          <a:p>
            <a:r>
              <a:rPr lang="en-GB" sz="2800"/>
              <a:t>Hypothesis 1:</a:t>
            </a:r>
          </a:p>
          <a:p>
            <a:pPr lvl="1"/>
            <a:r>
              <a:rPr lang="en-GB" sz="2400"/>
              <a:t>People who take Viagra will have a higher libido than those who don’t.</a:t>
            </a:r>
          </a:p>
          <a:p>
            <a:pPr lvl="1"/>
            <a:r>
              <a:rPr lang="en-GB" sz="2400"/>
              <a:t>Placebo </a:t>
            </a:r>
            <a:r>
              <a:rPr lang="en-GB" sz="2400">
                <a:sym typeface="Symbol" pitchFamily="18" charset="2"/>
              </a:rPr>
              <a:t> (Low, High)</a:t>
            </a:r>
            <a:endParaRPr lang="en-GB" sz="2400"/>
          </a:p>
          <a:p>
            <a:r>
              <a:rPr lang="en-GB" sz="2800"/>
              <a:t>Hypothesis 2:</a:t>
            </a:r>
          </a:p>
          <a:p>
            <a:pPr lvl="1"/>
            <a:r>
              <a:rPr lang="en-GB" sz="2400"/>
              <a:t>People taking a high dose of Viagra will have a greater libido than those taking a low dose.</a:t>
            </a:r>
          </a:p>
          <a:p>
            <a:pPr lvl="1"/>
            <a:r>
              <a:rPr lang="en-GB" sz="2400"/>
              <a:t>Low </a:t>
            </a:r>
            <a:r>
              <a:rPr lang="en-GB" sz="2400">
                <a:sym typeface="Symbol" pitchFamily="18" charset="2"/>
              </a:rPr>
              <a:t> High</a:t>
            </a:r>
            <a:endParaRPr lang="en-GB" sz="24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9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9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6" grpId="0" autoUpdateAnimBg="0"/>
      <p:bldP spid="129027" grpId="0" build="p" bldLvl="2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370C13D8-C39C-4F57-9376-6E83E3A2FD19}" type="slidenum">
              <a:rPr lang="en-US"/>
              <a:pPr/>
              <a:t>4</a:t>
            </a:fld>
            <a:endParaRPr lang="en-US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357422" y="274638"/>
            <a:ext cx="6329378" cy="1143000"/>
          </a:xfrm>
        </p:spPr>
        <p:txBody>
          <a:bodyPr/>
          <a:lstStyle/>
          <a:p>
            <a:r>
              <a:rPr lang="en-GB" sz="4000" dirty="0"/>
              <a:t>Why Not Use Lots of </a:t>
            </a:r>
            <a:r>
              <a:rPr lang="en-GB" sz="4000" i="1" dirty="0"/>
              <a:t>t</a:t>
            </a:r>
            <a:r>
              <a:rPr lang="en-GB" sz="4000" dirty="0"/>
              <a:t>-Tests?</a:t>
            </a:r>
            <a:endParaRPr lang="en-US" sz="4000" dirty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3713" y="1600200"/>
            <a:ext cx="6923087" cy="1684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If we want to compare several means why don’t we compare pairs of means with </a:t>
            </a:r>
            <a:r>
              <a:rPr lang="en-US" sz="2400" i="1"/>
              <a:t>t</a:t>
            </a:r>
            <a:r>
              <a:rPr lang="en-US" sz="2400"/>
              <a:t>-tests?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Can’t look at several independent variables.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Inflates the Type I error rate.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31913" y="3581400"/>
            <a:ext cx="669925" cy="2438400"/>
            <a:chOff x="278" y="2455"/>
            <a:chExt cx="422" cy="1474"/>
          </a:xfrm>
        </p:grpSpPr>
        <p:sp>
          <p:nvSpPr>
            <p:cNvPr id="66565" name="Oval 5"/>
            <p:cNvSpPr>
              <a:spLocks noChangeArrowheads="1"/>
            </p:cNvSpPr>
            <p:nvPr/>
          </p:nvSpPr>
          <p:spPr bwMode="auto">
            <a:xfrm>
              <a:off x="292" y="2455"/>
              <a:ext cx="390" cy="3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GB" sz="280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1</a:t>
              </a:r>
            </a:p>
          </p:txBody>
        </p:sp>
        <p:sp>
          <p:nvSpPr>
            <p:cNvPr id="66566" name="Rectangle 6"/>
            <p:cNvSpPr>
              <a:spLocks noChangeArrowheads="1"/>
            </p:cNvSpPr>
            <p:nvPr/>
          </p:nvSpPr>
          <p:spPr bwMode="auto">
            <a:xfrm>
              <a:off x="278" y="2983"/>
              <a:ext cx="418" cy="41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GB" sz="28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pitchFamily="66" charset="0"/>
                </a:rPr>
                <a:t>2</a:t>
              </a:r>
            </a:p>
          </p:txBody>
        </p:sp>
        <p:sp>
          <p:nvSpPr>
            <p:cNvPr id="66567" name="AutoShape 7"/>
            <p:cNvSpPr>
              <a:spLocks noChangeArrowheads="1"/>
            </p:cNvSpPr>
            <p:nvPr/>
          </p:nvSpPr>
          <p:spPr bwMode="auto">
            <a:xfrm>
              <a:off x="292" y="3520"/>
              <a:ext cx="408" cy="409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GB" sz="280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3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348038" y="3679118"/>
            <a:ext cx="2203450" cy="690419"/>
            <a:chOff x="1447" y="2535"/>
            <a:chExt cx="1388" cy="437"/>
          </a:xfrm>
        </p:grpSpPr>
        <p:sp>
          <p:nvSpPr>
            <p:cNvPr id="66569" name="Oval 9"/>
            <p:cNvSpPr>
              <a:spLocks noChangeArrowheads="1"/>
            </p:cNvSpPr>
            <p:nvPr/>
          </p:nvSpPr>
          <p:spPr bwMode="auto">
            <a:xfrm>
              <a:off x="1447" y="2535"/>
              <a:ext cx="390" cy="3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GB" sz="280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1</a:t>
              </a:r>
            </a:p>
          </p:txBody>
        </p:sp>
        <p:sp>
          <p:nvSpPr>
            <p:cNvPr id="66570" name="Rectangle 10"/>
            <p:cNvSpPr>
              <a:spLocks noChangeArrowheads="1"/>
            </p:cNvSpPr>
            <p:nvPr/>
          </p:nvSpPr>
          <p:spPr bwMode="auto">
            <a:xfrm>
              <a:off x="2417" y="2554"/>
              <a:ext cx="418" cy="41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GB" sz="280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pitchFamily="66" charset="0"/>
                </a:rPr>
                <a:t>2</a:t>
              </a:r>
            </a:p>
          </p:txBody>
        </p:sp>
        <p:sp>
          <p:nvSpPr>
            <p:cNvPr id="66571" name="WordArt 11"/>
            <p:cNvSpPr>
              <a:spLocks noChangeArrowheads="1" noChangeShapeType="1" noTextEdit="1"/>
            </p:cNvSpPr>
            <p:nvPr/>
          </p:nvSpPr>
          <p:spPr bwMode="auto">
            <a:xfrm>
              <a:off x="1975" y="2665"/>
              <a:ext cx="296" cy="19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GB" sz="3600" kern="10" dirty="0" err="1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Arial Black"/>
                </a:rPr>
                <a:t>Vs</a:t>
              </a:r>
              <a:endParaRPr lang="en-GB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endParaRP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394075" y="4579941"/>
            <a:ext cx="2192338" cy="719138"/>
            <a:chOff x="1425" y="3076"/>
            <a:chExt cx="1381" cy="453"/>
          </a:xfrm>
        </p:grpSpPr>
        <p:sp>
          <p:nvSpPr>
            <p:cNvPr id="66573" name="Rectangle 13"/>
            <p:cNvSpPr>
              <a:spLocks noChangeArrowheads="1"/>
            </p:cNvSpPr>
            <p:nvPr/>
          </p:nvSpPr>
          <p:spPr bwMode="auto">
            <a:xfrm>
              <a:off x="1425" y="3111"/>
              <a:ext cx="418" cy="41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GB" sz="28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pitchFamily="66" charset="0"/>
                </a:rPr>
                <a:t>2</a:t>
              </a:r>
            </a:p>
          </p:txBody>
        </p:sp>
        <p:sp>
          <p:nvSpPr>
            <p:cNvPr id="66574" name="AutoShape 14"/>
            <p:cNvSpPr>
              <a:spLocks noChangeArrowheads="1"/>
            </p:cNvSpPr>
            <p:nvPr/>
          </p:nvSpPr>
          <p:spPr bwMode="auto">
            <a:xfrm>
              <a:off x="2398" y="3076"/>
              <a:ext cx="408" cy="451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GB" sz="280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3</a:t>
              </a:r>
            </a:p>
          </p:txBody>
        </p:sp>
        <p:sp>
          <p:nvSpPr>
            <p:cNvPr id="66575" name="WordArt 15"/>
            <p:cNvSpPr>
              <a:spLocks noChangeArrowheads="1" noChangeShapeType="1" noTextEdit="1"/>
            </p:cNvSpPr>
            <p:nvPr/>
          </p:nvSpPr>
          <p:spPr bwMode="auto">
            <a:xfrm>
              <a:off x="2000" y="3246"/>
              <a:ext cx="296" cy="19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GB" sz="3600" kern="10" dirty="0" err="1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Arial Black"/>
                </a:rPr>
                <a:t>Vs</a:t>
              </a:r>
              <a:endParaRPr lang="en-GB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endParaRP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6059488" y="4071938"/>
            <a:ext cx="2019300" cy="649287"/>
            <a:chOff x="3645" y="2445"/>
            <a:chExt cx="1272" cy="409"/>
          </a:xfrm>
        </p:grpSpPr>
        <p:sp>
          <p:nvSpPr>
            <p:cNvPr id="66577" name="Oval 17"/>
            <p:cNvSpPr>
              <a:spLocks noChangeArrowheads="1"/>
            </p:cNvSpPr>
            <p:nvPr/>
          </p:nvSpPr>
          <p:spPr bwMode="auto">
            <a:xfrm>
              <a:off x="3645" y="2455"/>
              <a:ext cx="390" cy="3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GB" sz="280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1</a:t>
              </a:r>
            </a:p>
          </p:txBody>
        </p:sp>
        <p:sp>
          <p:nvSpPr>
            <p:cNvPr id="66578" name="AutoShape 18"/>
            <p:cNvSpPr>
              <a:spLocks noChangeArrowheads="1"/>
            </p:cNvSpPr>
            <p:nvPr/>
          </p:nvSpPr>
          <p:spPr bwMode="auto">
            <a:xfrm>
              <a:off x="4509" y="2445"/>
              <a:ext cx="408" cy="409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GB" sz="280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3</a:t>
              </a:r>
            </a:p>
          </p:txBody>
        </p:sp>
        <p:sp>
          <p:nvSpPr>
            <p:cNvPr id="66579" name="WordArt 19"/>
            <p:cNvSpPr>
              <a:spLocks noChangeArrowheads="1" noChangeShapeType="1" noTextEdit="1"/>
            </p:cNvSpPr>
            <p:nvPr/>
          </p:nvSpPr>
          <p:spPr bwMode="auto">
            <a:xfrm>
              <a:off x="4124" y="2553"/>
              <a:ext cx="296" cy="19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GB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latin typeface="Arial Black"/>
                </a:rPr>
                <a:t>Vs</a:t>
              </a:r>
            </a:p>
          </p:txBody>
        </p:sp>
      </p:grpSp>
      <p:sp>
        <p:nvSpPr>
          <p:cNvPr id="66580" name="AutoShape 20"/>
          <p:cNvSpPr>
            <a:spLocks noChangeArrowheads="1"/>
          </p:cNvSpPr>
          <p:nvPr/>
        </p:nvSpPr>
        <p:spPr bwMode="auto">
          <a:xfrm>
            <a:off x="2916238" y="3605213"/>
            <a:ext cx="5616575" cy="1652587"/>
          </a:xfrm>
          <a:prstGeom prst="bracePair">
            <a:avLst>
              <a:gd name="adj" fmla="val 833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6658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614289"/>
              </p:ext>
            </p:extLst>
          </p:nvPr>
        </p:nvGraphicFramePr>
        <p:xfrm>
          <a:off x="3271838" y="5599113"/>
          <a:ext cx="500221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3" imgW="2209680" imgH="253800" progId="Equation.3">
                  <p:embed/>
                </p:oleObj>
              </mc:Choice>
              <mc:Fallback>
                <p:oleObj name="Equation" r:id="rId3" imgW="22096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838" y="5599113"/>
                        <a:ext cx="5002212" cy="5715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17088" dir="2963922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7224" y="0"/>
            <a:ext cx="17240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6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6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8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7C5F4564-5000-49F4-81CC-B349134AB90B}" type="slidenum">
              <a:rPr lang="en-US"/>
              <a:pPr/>
              <a:t>40</a:t>
            </a:fld>
            <a:endParaRPr lang="en-US"/>
          </a:p>
        </p:txBody>
      </p:sp>
      <p:sp>
        <p:nvSpPr>
          <p:cNvPr id="155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Planned Comparisons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44" y="1755154"/>
            <a:ext cx="8213256" cy="299464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Another Example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63" y="1778000"/>
            <a:ext cx="8168561" cy="4127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274638"/>
            <a:ext cx="7758138" cy="796908"/>
          </a:xfrm>
        </p:spPr>
        <p:txBody>
          <a:bodyPr/>
          <a:lstStyle/>
          <a:p>
            <a:r>
              <a:rPr lang="en-GB" dirty="0" smtClean="0"/>
              <a:t>Another Example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99" y="1511300"/>
            <a:ext cx="8110031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280F18A5-2F68-4F36-ABE8-329AD98F5C48}" type="slidenum">
              <a:rPr lang="en-US"/>
              <a:pPr/>
              <a:t>43</a:t>
            </a:fld>
            <a:endParaRPr lang="en-US"/>
          </a:p>
        </p:txBody>
      </p:sp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0" y="344488"/>
            <a:ext cx="7599363" cy="1143000"/>
          </a:xfrm>
        </p:spPr>
        <p:txBody>
          <a:bodyPr/>
          <a:lstStyle/>
          <a:p>
            <a:r>
              <a:rPr lang="en-GB"/>
              <a:t>Coding Planned Contrasts: Rules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7000" y="1879600"/>
            <a:ext cx="7448550" cy="3814763"/>
          </a:xfrm>
        </p:spPr>
        <p:txBody>
          <a:bodyPr/>
          <a:lstStyle/>
          <a:p>
            <a:pPr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Rule 1</a:t>
            </a:r>
          </a:p>
          <a:p>
            <a:pPr lvl="1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Groups coded with positive weights compared to groups coded with negative weights.</a:t>
            </a:r>
          </a:p>
          <a:p>
            <a:pPr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Rule 2</a:t>
            </a:r>
          </a:p>
          <a:p>
            <a:pPr lvl="1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The sum of weights for a comparison should be zero.</a:t>
            </a:r>
          </a:p>
          <a:p>
            <a:pPr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Rule 3</a:t>
            </a:r>
          </a:p>
          <a:p>
            <a:pPr lvl="1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If a group is not involved in a comparison, assign it a weight of zero.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5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0" grpId="0" autoUpdateAnimBg="0"/>
      <p:bldP spid="135171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662D638-D525-426D-9560-3C65DF64B6C1}" type="slidenum">
              <a:rPr lang="en-US"/>
              <a:pPr/>
              <a:t>44</a:t>
            </a:fld>
            <a:endParaRPr lang="en-US"/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344488"/>
            <a:ext cx="7383463" cy="1143000"/>
          </a:xfrm>
        </p:spPr>
        <p:txBody>
          <a:bodyPr>
            <a:normAutofit fontScale="90000"/>
          </a:bodyPr>
          <a:lstStyle/>
          <a:p>
            <a:r>
              <a:rPr lang="en-GB"/>
              <a:t>Coding Planned Contrasts: Rules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892300"/>
            <a:ext cx="7550150" cy="3721100"/>
          </a:xfrm>
        </p:spPr>
        <p:txBody>
          <a:bodyPr/>
          <a:lstStyle/>
          <a:p>
            <a:pPr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Rule 4</a:t>
            </a:r>
          </a:p>
          <a:p>
            <a:pPr lvl="1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For a given contrast, the weights assigned to the group(s) in one chunk of variation should be equal to the number of groups in the opposite chunk of variation.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800"/>
              <a:t>Rule 5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/>
              <a:t>If a group is singled out in a comparison, then that group should not be used in any subsequent contrasts.</a:t>
            </a:r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8" grpId="0" autoUpdateAnimBg="0"/>
      <p:bldP spid="137219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2159000"/>
            <a:ext cx="8059140" cy="33401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Contrasts Using Weights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672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50387"/>
            <a:ext cx="8039101" cy="34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47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42617198-D7B4-4CE7-8A2D-0F9D014128C8}" type="slidenum">
              <a:rPr lang="en-US"/>
              <a:pPr/>
              <a:t>47</a:t>
            </a:fld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308100" y="228600"/>
            <a:ext cx="7150100" cy="990600"/>
          </a:xfrm>
        </p:spPr>
        <p:txBody>
          <a:bodyPr/>
          <a:lstStyle/>
          <a:p>
            <a:r>
              <a:rPr lang="en-GB"/>
              <a:t>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646" y="1549401"/>
            <a:ext cx="4904280" cy="1917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63" y="3966080"/>
            <a:ext cx="8313138" cy="1710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4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390A0576-F460-4BF3-8685-B6B580A44422}" type="slidenum">
              <a:rPr lang="en-US"/>
              <a:pPr/>
              <a:t>48</a:t>
            </a:fld>
            <a:endParaRPr lang="en-US"/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44488"/>
            <a:ext cx="7993063" cy="1143000"/>
          </a:xfrm>
        </p:spPr>
        <p:txBody>
          <a:bodyPr/>
          <a:lstStyle/>
          <a:p>
            <a:r>
              <a:rPr lang="en-GB"/>
              <a:t>Post Hoc Tests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55700" y="1671638"/>
            <a:ext cx="7689850" cy="3544887"/>
          </a:xfrm>
        </p:spPr>
        <p:txBody>
          <a:bodyPr/>
          <a:lstStyle/>
          <a:p>
            <a:pPr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/>
              <a:t>Compare each mean against all others.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/>
              <a:t>In general terms they use a stricter criterion to accept an effect as significant.</a:t>
            </a:r>
          </a:p>
          <a:p>
            <a:pPr lvl="1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/>
              <a:t>Hence, control the familywise error rate.</a:t>
            </a:r>
          </a:p>
          <a:p>
            <a:pPr lvl="1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/>
              <a:t>Simplest example is the Bonferroni method:</a:t>
            </a:r>
          </a:p>
        </p:txBody>
      </p:sp>
      <p:graphicFrame>
        <p:nvGraphicFramePr>
          <p:cNvPr id="144388" name="Object 4"/>
          <p:cNvGraphicFramePr>
            <a:graphicFrameLocks noChangeAspect="1"/>
          </p:cNvGraphicFramePr>
          <p:nvPr/>
        </p:nvGraphicFramePr>
        <p:xfrm>
          <a:off x="3484563" y="4970463"/>
          <a:ext cx="5194300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8" name="Equation" r:id="rId4" imgW="2082600" imgH="355320" progId="Equation.3">
                  <p:embed/>
                </p:oleObj>
              </mc:Choice>
              <mc:Fallback>
                <p:oleObj name="Equation" r:id="rId4" imgW="20826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4563" y="4970463"/>
                        <a:ext cx="5194300" cy="8874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35003" dir="2471156" algn="ctr" rotWithShape="0">
                          <a:schemeClr val="tx1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4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6" grpId="0" autoUpdateAnimBg="0"/>
      <p:bldP spid="144387" grpId="0" build="p" bldLvl="2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DEF62401-D1C8-46EE-BC6B-243EE5B614EC}" type="slidenum">
              <a:rPr lang="en-US"/>
              <a:pPr/>
              <a:t>49</a:t>
            </a:fld>
            <a:endParaRPr lang="en-US"/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44488"/>
            <a:ext cx="7993063" cy="1143000"/>
          </a:xfrm>
        </p:spPr>
        <p:txBody>
          <a:bodyPr/>
          <a:lstStyle/>
          <a:p>
            <a:r>
              <a:rPr lang="en-GB"/>
              <a:t>Post Hoc Tests Recommendations: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7300" y="1900238"/>
            <a:ext cx="7588250" cy="4022725"/>
          </a:xfrm>
        </p:spPr>
        <p:txBody>
          <a:bodyPr/>
          <a:lstStyle/>
          <a:p>
            <a:pPr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 dirty="0"/>
              <a:t>SPSS has 18 types of Post hoc Test!</a:t>
            </a:r>
          </a:p>
          <a:p>
            <a:pPr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400" dirty="0"/>
              <a:t>Field (</a:t>
            </a:r>
            <a:r>
              <a:rPr lang="en-GB" sz="2400" dirty="0" smtClean="0"/>
              <a:t>2013)</a:t>
            </a:r>
            <a:r>
              <a:rPr lang="en-GB" sz="2400" dirty="0" smtClean="0"/>
              <a:t>:</a:t>
            </a:r>
            <a:endParaRPr lang="en-GB" sz="2400" dirty="0"/>
          </a:p>
          <a:p>
            <a:pPr lvl="1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solidFill>
                  <a:schemeClr val="accent2"/>
                </a:solidFill>
              </a:rPr>
              <a:t>Assumptions met:</a:t>
            </a:r>
          </a:p>
          <a:p>
            <a:pPr lvl="2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solidFill>
                  <a:schemeClr val="accent2"/>
                </a:solidFill>
              </a:rPr>
              <a:t>REGWQ or </a:t>
            </a:r>
            <a:r>
              <a:rPr lang="en-GB" sz="1800" dirty="0" err="1">
                <a:solidFill>
                  <a:schemeClr val="accent2"/>
                </a:solidFill>
              </a:rPr>
              <a:t>Tukey</a:t>
            </a:r>
            <a:r>
              <a:rPr lang="en-GB" sz="1800" dirty="0">
                <a:solidFill>
                  <a:schemeClr val="accent2"/>
                </a:solidFill>
              </a:rPr>
              <a:t> HSD.</a:t>
            </a:r>
          </a:p>
          <a:p>
            <a:pPr lvl="1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solidFill>
                  <a:schemeClr val="accent2"/>
                </a:solidFill>
              </a:rPr>
              <a:t>Safe Option:</a:t>
            </a:r>
          </a:p>
          <a:p>
            <a:pPr lvl="2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800" dirty="0" err="1">
                <a:solidFill>
                  <a:schemeClr val="accent2"/>
                </a:solidFill>
              </a:rPr>
              <a:t>Bonferroni</a:t>
            </a:r>
            <a:r>
              <a:rPr lang="en-GB" sz="1800" dirty="0">
                <a:solidFill>
                  <a:schemeClr val="accent2"/>
                </a:solidFill>
              </a:rPr>
              <a:t>.</a:t>
            </a:r>
          </a:p>
          <a:p>
            <a:pPr lvl="1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solidFill>
                  <a:schemeClr val="accent2"/>
                </a:solidFill>
              </a:rPr>
              <a:t>Unequal Sample Sizes:</a:t>
            </a:r>
          </a:p>
          <a:p>
            <a:pPr lvl="2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solidFill>
                  <a:schemeClr val="accent2"/>
                </a:solidFill>
              </a:rPr>
              <a:t>Gabriel’s (small </a:t>
            </a:r>
            <a:r>
              <a:rPr lang="en-GB" sz="1800" i="1" dirty="0">
                <a:solidFill>
                  <a:schemeClr val="accent2"/>
                </a:solidFill>
              </a:rPr>
              <a:t>n</a:t>
            </a:r>
            <a:r>
              <a:rPr lang="en-GB" sz="1800" dirty="0">
                <a:solidFill>
                  <a:schemeClr val="accent2"/>
                </a:solidFill>
              </a:rPr>
              <a:t>), Hochberg’s GT2 (large </a:t>
            </a:r>
            <a:r>
              <a:rPr lang="en-GB" sz="1800" i="1" dirty="0">
                <a:solidFill>
                  <a:schemeClr val="accent2"/>
                </a:solidFill>
              </a:rPr>
              <a:t>n</a:t>
            </a:r>
            <a:r>
              <a:rPr lang="en-GB" sz="1800" dirty="0">
                <a:solidFill>
                  <a:schemeClr val="accent2"/>
                </a:solidFill>
              </a:rPr>
              <a:t>).</a:t>
            </a:r>
          </a:p>
          <a:p>
            <a:pPr lvl="1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solidFill>
                  <a:schemeClr val="accent2"/>
                </a:solidFill>
              </a:rPr>
              <a:t>Unequal Variances:</a:t>
            </a:r>
          </a:p>
          <a:p>
            <a:pPr lvl="2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solidFill>
                  <a:schemeClr val="accent2"/>
                </a:solidFill>
              </a:rPr>
              <a:t>Games-Howell.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6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6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6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6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6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46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4" grpId="0" autoUpdateAnimBg="0"/>
      <p:bldP spid="146435" grpId="0" build="p" bldLvl="2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D738010-2472-4BB9-B32B-B433656D43F9}" type="slidenum">
              <a:rPr lang="en-US"/>
              <a:pPr/>
              <a:t>5</a:t>
            </a:fld>
            <a:endParaRPr 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Does ANOVA Tell us?</a:t>
            </a:r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Null Hyothesis:</a:t>
            </a:r>
          </a:p>
          <a:p>
            <a:pPr lvl="1"/>
            <a:r>
              <a:rPr lang="en-US" sz="2400"/>
              <a:t>Like a t-test, ANOVA tests the null hypothesis that the means are the same.</a:t>
            </a:r>
          </a:p>
          <a:p>
            <a:r>
              <a:rPr lang="en-US" sz="2800"/>
              <a:t>Experimental Hypothesis:</a:t>
            </a:r>
          </a:p>
          <a:p>
            <a:pPr lvl="1"/>
            <a:r>
              <a:rPr lang="en-US" sz="2400"/>
              <a:t>The means differ.</a:t>
            </a:r>
          </a:p>
          <a:p>
            <a:r>
              <a:rPr lang="en-US" sz="2800"/>
              <a:t>ANOVA is an Omnibus test</a:t>
            </a:r>
          </a:p>
          <a:p>
            <a:pPr lvl="1"/>
            <a:r>
              <a:rPr lang="en-US" sz="2400"/>
              <a:t>It test for an overall difference between groups.</a:t>
            </a:r>
          </a:p>
          <a:p>
            <a:pPr lvl="1"/>
            <a:r>
              <a:rPr lang="en-US" sz="2400"/>
              <a:t>It tells us that the group means are different.</a:t>
            </a:r>
          </a:p>
          <a:p>
            <a:pPr lvl="1"/>
            <a:r>
              <a:rPr lang="en-US" sz="2400"/>
              <a:t>It doesn’t tell us exactly which means differ.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44" y="2643182"/>
            <a:ext cx="16764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Post Hoc Test Output</a:t>
            </a:r>
            <a:endParaRPr lang="en-GB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214422"/>
            <a:ext cx="7762567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Trend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1181100"/>
            <a:ext cx="6808240" cy="523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8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2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Trend Analysis: Output</a:t>
            </a:r>
            <a:endParaRPr lang="en-GB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6236" y="3781416"/>
            <a:ext cx="8017764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299" y="1651001"/>
            <a:ext cx="5133975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Trend Analysis: </a:t>
            </a:r>
            <a:r>
              <a:rPr lang="en-GB" dirty="0" smtClean="0"/>
              <a:t>Output II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612900" y="1600200"/>
            <a:ext cx="75311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98" y="1536700"/>
            <a:ext cx="7602967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638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was a significant effect of Viagra on levels of libido, </a:t>
            </a:r>
            <a:r>
              <a:rPr lang="en-US" i="1" dirty="0" smtClean="0"/>
              <a:t>F</a:t>
            </a:r>
            <a:r>
              <a:rPr lang="en-US" dirty="0" smtClean="0"/>
              <a:t>(2, 12) = 5.12, </a:t>
            </a:r>
            <a:r>
              <a:rPr lang="en-US" i="1" dirty="0" smtClean="0"/>
              <a:t>p</a:t>
            </a:r>
            <a:r>
              <a:rPr lang="en-US" dirty="0" smtClean="0"/>
              <a:t> = .025, </a:t>
            </a:r>
            <a:r>
              <a:rPr lang="en-US" dirty="0" err="1" smtClean="0"/>
              <a:t>ω</a:t>
            </a:r>
            <a:r>
              <a:rPr lang="en-US" dirty="0" smtClean="0"/>
              <a:t>= .60.</a:t>
            </a:r>
          </a:p>
          <a:p>
            <a:r>
              <a:rPr lang="en-US" dirty="0"/>
              <a:t>There was a </a:t>
            </a:r>
            <a:r>
              <a:rPr lang="en-US" dirty="0" smtClean="0"/>
              <a:t>significant linear trend, </a:t>
            </a:r>
            <a:r>
              <a:rPr lang="en-US" i="1" dirty="0"/>
              <a:t>F</a:t>
            </a:r>
            <a:r>
              <a:rPr lang="en-US" dirty="0" smtClean="0"/>
              <a:t>(1, </a:t>
            </a:r>
            <a:r>
              <a:rPr lang="en-US" dirty="0"/>
              <a:t>12) = </a:t>
            </a:r>
            <a:r>
              <a:rPr lang="en-US" dirty="0" smtClean="0"/>
              <a:t>9.97, </a:t>
            </a:r>
            <a:r>
              <a:rPr lang="en-US" i="1" dirty="0"/>
              <a:t>p</a:t>
            </a:r>
            <a:r>
              <a:rPr lang="en-US" dirty="0"/>
              <a:t> = .</a:t>
            </a:r>
            <a:r>
              <a:rPr lang="en-US" dirty="0" smtClean="0"/>
              <a:t>008, </a:t>
            </a:r>
            <a:r>
              <a:rPr lang="en-US" dirty="0" err="1"/>
              <a:t>ω</a:t>
            </a:r>
            <a:r>
              <a:rPr lang="en-US" dirty="0"/>
              <a:t>= .</a:t>
            </a:r>
            <a:r>
              <a:rPr lang="en-US" dirty="0" smtClean="0"/>
              <a:t>62, indicating that as the dose of Viagra increased, libido increased proportionately.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741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</a:t>
            </a:r>
            <a:r>
              <a:rPr lang="en-US" dirty="0" smtClean="0"/>
              <a:t>Results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Planned contrasts revealed that having any dose of Viagra significantly increased libido compared to having a placebo, </a:t>
            </a:r>
            <a:r>
              <a:rPr lang="en-US" i="1" dirty="0" smtClean="0"/>
              <a:t>t</a:t>
            </a:r>
            <a:r>
              <a:rPr lang="en-US" dirty="0" smtClean="0"/>
              <a:t>(12</a:t>
            </a:r>
            <a:r>
              <a:rPr lang="en-US" dirty="0"/>
              <a:t>) = </a:t>
            </a:r>
            <a:r>
              <a:rPr lang="en-US" dirty="0" smtClean="0"/>
              <a:t>2.47</a:t>
            </a:r>
            <a:r>
              <a:rPr lang="en-US" dirty="0"/>
              <a:t>, </a:t>
            </a:r>
            <a:r>
              <a:rPr lang="en-US" i="1" dirty="0"/>
              <a:t>p</a:t>
            </a:r>
            <a:r>
              <a:rPr lang="en-US" dirty="0"/>
              <a:t> = .</a:t>
            </a:r>
            <a:r>
              <a:rPr lang="en-US" dirty="0" smtClean="0"/>
              <a:t>029, </a:t>
            </a:r>
            <a:r>
              <a:rPr lang="en-US" i="1" dirty="0" smtClean="0"/>
              <a:t>r</a:t>
            </a:r>
            <a:r>
              <a:rPr lang="en-US" dirty="0" smtClean="0"/>
              <a:t> = .58, but having a high dose did not significantly increase libido compared to having a low dose</a:t>
            </a:r>
            <a:r>
              <a:rPr lang="en-US" smtClean="0"/>
              <a:t>, </a:t>
            </a:r>
            <a:r>
              <a:rPr lang="en-US" i="1"/>
              <a:t>t</a:t>
            </a:r>
            <a:r>
              <a:rPr lang="en-US"/>
              <a:t>(12) </a:t>
            </a:r>
            <a:r>
              <a:rPr lang="en-US"/>
              <a:t>= </a:t>
            </a:r>
            <a:r>
              <a:rPr lang="en-US" smtClean="0"/>
              <a:t>2.03, </a:t>
            </a:r>
            <a:r>
              <a:rPr lang="en-US" i="1"/>
              <a:t>p</a:t>
            </a:r>
            <a:r>
              <a:rPr lang="en-US"/>
              <a:t> = </a:t>
            </a:r>
            <a:r>
              <a:rPr lang="en-US"/>
              <a:t>.</a:t>
            </a:r>
            <a:r>
              <a:rPr lang="en-US" smtClean="0"/>
              <a:t>065, </a:t>
            </a:r>
            <a:r>
              <a:rPr lang="en-US" i="1"/>
              <a:t>r</a:t>
            </a:r>
            <a:r>
              <a:rPr lang="en-US"/>
              <a:t> = </a:t>
            </a:r>
            <a:r>
              <a:rPr lang="en-US"/>
              <a:t>.</a:t>
            </a:r>
            <a:r>
              <a:rPr lang="en-US" smtClean="0"/>
              <a:t>51.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50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ANOVA as Regression</a:t>
            </a:r>
            <a:endParaRPr lang="en-GB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786246" y="1571612"/>
            <a:ext cx="17685705" cy="646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3563" name="Object 11"/>
          <p:cNvGraphicFramePr>
            <a:graphicFrameLocks noChangeAspect="1"/>
          </p:cNvGraphicFramePr>
          <p:nvPr/>
        </p:nvGraphicFramePr>
        <p:xfrm>
          <a:off x="1357290" y="2428868"/>
          <a:ext cx="7417646" cy="71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4" imgW="1977874" imgH="190363" progId="Equation.3">
                  <p:embed/>
                </p:oleObj>
              </mc:Choice>
              <mc:Fallback>
                <p:oleObj name="Equation" r:id="rId4" imgW="1977874" imgH="19036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290" y="2428868"/>
                        <a:ext cx="7417646" cy="7143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775" y="3454400"/>
            <a:ext cx="7554119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Placebo Group</a:t>
            </a:r>
            <a:endParaRPr lang="en-GB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88067" name="Object 3"/>
          <p:cNvGraphicFramePr>
            <a:graphicFrameLocks noChangeAspect="1"/>
          </p:cNvGraphicFramePr>
          <p:nvPr/>
        </p:nvGraphicFramePr>
        <p:xfrm>
          <a:off x="2071670" y="2786058"/>
          <a:ext cx="5451252" cy="1928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Equation" r:id="rId3" imgW="1678458" imgH="594119" progId="Equation.3">
                  <p:embed/>
                </p:oleObj>
              </mc:Choice>
              <mc:Fallback>
                <p:oleObj name="Equation" r:id="rId3" imgW="1678458" imgH="5941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70" y="2786058"/>
                        <a:ext cx="5451252" cy="19288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8" name="Object 4"/>
          <p:cNvGraphicFramePr>
            <a:graphicFrameLocks noChangeAspect="1"/>
          </p:cNvGraphicFramePr>
          <p:nvPr/>
        </p:nvGraphicFramePr>
        <p:xfrm>
          <a:off x="1285852" y="1500174"/>
          <a:ext cx="7418387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Equation" r:id="rId5" imgW="1977874" imgH="190363" progId="Equation.3">
                  <p:embed/>
                </p:oleObj>
              </mc:Choice>
              <mc:Fallback>
                <p:oleObj name="Equation" r:id="rId5" imgW="1977874" imgH="19036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52" y="1500174"/>
                        <a:ext cx="7418387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High Dose Group</a:t>
            </a:r>
            <a:endParaRPr lang="en-GB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88068" name="Object 4"/>
          <p:cNvGraphicFramePr>
            <a:graphicFrameLocks noChangeAspect="1"/>
          </p:cNvGraphicFramePr>
          <p:nvPr/>
        </p:nvGraphicFramePr>
        <p:xfrm>
          <a:off x="1285852" y="1500174"/>
          <a:ext cx="7418387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" name="Equation" r:id="rId3" imgW="1977874" imgH="190363" progId="Equation.3">
                  <p:embed/>
                </p:oleObj>
              </mc:Choice>
              <mc:Fallback>
                <p:oleObj name="Equation" r:id="rId3" imgW="1977874" imgH="19036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52" y="1500174"/>
                        <a:ext cx="7418387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2" name="Object 4"/>
          <p:cNvGraphicFramePr>
            <a:graphicFrameLocks noChangeAspect="1"/>
          </p:cNvGraphicFramePr>
          <p:nvPr/>
        </p:nvGraphicFramePr>
        <p:xfrm>
          <a:off x="1714480" y="2571744"/>
          <a:ext cx="6143111" cy="1500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" name="Equation" r:id="rId5" imgW="1643910" imgH="402317" progId="Equation.3">
                  <p:embed/>
                </p:oleObj>
              </mc:Choice>
              <mc:Fallback>
                <p:oleObj name="Equation" r:id="rId5" imgW="1643910" imgH="4023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480" y="2571744"/>
                        <a:ext cx="6143111" cy="15001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3" name="Object 5"/>
          <p:cNvGraphicFramePr>
            <a:graphicFrameLocks noChangeAspect="1"/>
          </p:cNvGraphicFramePr>
          <p:nvPr/>
        </p:nvGraphicFramePr>
        <p:xfrm>
          <a:off x="1857356" y="4143380"/>
          <a:ext cx="3786214" cy="2286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" name="Equation" r:id="rId7" imgW="1063791" imgH="654934" progId="Equation.3">
                  <p:embed/>
                </p:oleObj>
              </mc:Choice>
              <mc:Fallback>
                <p:oleObj name="Equation" r:id="rId7" imgW="1063791" imgH="6549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56" y="4143380"/>
                        <a:ext cx="3786214" cy="22860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Low Dose Group</a:t>
            </a:r>
            <a:endParaRPr lang="en-GB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88068" name="Object 4"/>
          <p:cNvGraphicFramePr>
            <a:graphicFrameLocks noChangeAspect="1"/>
          </p:cNvGraphicFramePr>
          <p:nvPr/>
        </p:nvGraphicFramePr>
        <p:xfrm>
          <a:off x="1285852" y="1500174"/>
          <a:ext cx="7418387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Equation" r:id="rId3" imgW="1977874" imgH="190363" progId="Equation.3">
                  <p:embed/>
                </p:oleObj>
              </mc:Choice>
              <mc:Fallback>
                <p:oleObj name="Equation" r:id="rId3" imgW="1977874" imgH="19036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52" y="1500174"/>
                        <a:ext cx="7418387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7" name="Object 5"/>
          <p:cNvGraphicFramePr>
            <a:graphicFrameLocks noChangeAspect="1"/>
          </p:cNvGraphicFramePr>
          <p:nvPr/>
        </p:nvGraphicFramePr>
        <p:xfrm>
          <a:off x="1643042" y="2357430"/>
          <a:ext cx="5020730" cy="1201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Equation" r:id="rId5" imgW="1678458" imgH="402317" progId="Equation.3">
                  <p:embed/>
                </p:oleObj>
              </mc:Choice>
              <mc:Fallback>
                <p:oleObj name="Equation" r:id="rId5" imgW="1678458" imgH="4023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42" y="2357430"/>
                        <a:ext cx="5020730" cy="1201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90118" name="Object 6"/>
          <p:cNvGraphicFramePr>
            <a:graphicFrameLocks noChangeAspect="1"/>
          </p:cNvGraphicFramePr>
          <p:nvPr/>
        </p:nvGraphicFramePr>
        <p:xfrm>
          <a:off x="1571604" y="3929066"/>
          <a:ext cx="4494000" cy="207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Equation" r:id="rId7" imgW="1346200" imgH="622300" progId="Equation.3">
                  <p:embed/>
                </p:oleObj>
              </mc:Choice>
              <mc:Fallback>
                <p:oleObj name="Equation" r:id="rId7" imgW="13462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04" y="3929066"/>
                        <a:ext cx="4494000" cy="207170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DiscStat Lecture.potx</Template>
  <TotalTime>3510</TotalTime>
  <Words>1672</Words>
  <Application>Microsoft Macintosh PowerPoint</Application>
  <PresentationFormat>On-screen Show (4:3)</PresentationFormat>
  <Paragraphs>298</Paragraphs>
  <Slides>55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DiscStat Lecture</vt:lpstr>
      <vt:lpstr>Equation</vt:lpstr>
      <vt:lpstr>Chart</vt:lpstr>
      <vt:lpstr>Comparing several means: ANOVA (GLM 1)</vt:lpstr>
      <vt:lpstr>Aims</vt:lpstr>
      <vt:lpstr>When And Why</vt:lpstr>
      <vt:lpstr>Why Not Use Lots of t-Tests?</vt:lpstr>
      <vt:lpstr>What Does ANOVA Tell us?</vt:lpstr>
      <vt:lpstr>ANOVA as Regression</vt:lpstr>
      <vt:lpstr>Placebo Group</vt:lpstr>
      <vt:lpstr>High Dose Group</vt:lpstr>
      <vt:lpstr>Low Dose Group</vt:lpstr>
      <vt:lpstr>Output from Regression</vt:lpstr>
      <vt:lpstr>Experiments vs. Correlation</vt:lpstr>
      <vt:lpstr>Theory of ANOVA</vt:lpstr>
      <vt:lpstr>Rationale to Experiments</vt:lpstr>
      <vt:lpstr>PowerPoint Presentation</vt:lpstr>
      <vt:lpstr>Theory of ANOVA</vt:lpstr>
      <vt:lpstr>Theory of ANOVA</vt:lpstr>
      <vt:lpstr>ANOVA by Hand</vt:lpstr>
      <vt:lpstr>The Data</vt:lpstr>
      <vt:lpstr>  The data:</vt:lpstr>
      <vt:lpstr>PowerPoint Presentation</vt:lpstr>
      <vt:lpstr>Step 1: Calculate SST</vt:lpstr>
      <vt:lpstr>Degrees of Freedom (df)</vt:lpstr>
      <vt:lpstr>Step 2: Calculate SSM</vt:lpstr>
      <vt:lpstr>Model Degrees of Freedom</vt:lpstr>
      <vt:lpstr>Step 3: Calculate SSR</vt:lpstr>
      <vt:lpstr>Step 3: Calculate SSR</vt:lpstr>
      <vt:lpstr>Residual Degrees of Freedom</vt:lpstr>
      <vt:lpstr>Double Check</vt:lpstr>
      <vt:lpstr>Step 4: Calculate the Mean Squared Error</vt:lpstr>
      <vt:lpstr>Step 5: Calculate the F-Ratio</vt:lpstr>
      <vt:lpstr>Step 6: Construct a Summary Table</vt:lpstr>
      <vt:lpstr>Why Use Follow-Up Tests?</vt:lpstr>
      <vt:lpstr>How?</vt:lpstr>
      <vt:lpstr>Planned Contrasts</vt:lpstr>
      <vt:lpstr>Rules When Choosing Contrasts</vt:lpstr>
      <vt:lpstr>Generating Hypotheses</vt:lpstr>
      <vt:lpstr>PowerPoint Presentation</vt:lpstr>
      <vt:lpstr>How do I Choose Contrasts?</vt:lpstr>
      <vt:lpstr>Hypotheses</vt:lpstr>
      <vt:lpstr>Planned Comparisons</vt:lpstr>
      <vt:lpstr>Another Example</vt:lpstr>
      <vt:lpstr>Another Example</vt:lpstr>
      <vt:lpstr>Coding Planned Contrasts: Rules</vt:lpstr>
      <vt:lpstr>Coding Planned Contrasts: Rules</vt:lpstr>
      <vt:lpstr>Defining Contrasts Using Weights</vt:lpstr>
      <vt:lpstr>PowerPoint Presentation</vt:lpstr>
      <vt:lpstr>Output</vt:lpstr>
      <vt:lpstr>Post Hoc Tests</vt:lpstr>
      <vt:lpstr>Post Hoc Tests Recommendations:</vt:lpstr>
      <vt:lpstr>Post Hoc Test Output</vt:lpstr>
      <vt:lpstr>Trend Analysis</vt:lpstr>
      <vt:lpstr>Trend Analysis: Output</vt:lpstr>
      <vt:lpstr>Trend Analysis: Output II</vt:lpstr>
      <vt:lpstr>Reporting Results</vt:lpstr>
      <vt:lpstr>Reporting Results Continued</vt:lpstr>
    </vt:vector>
  </TitlesOfParts>
  <Company>University of Sussex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Andy Field</dc:creator>
  <cp:lastModifiedBy>Professor Andy Field</cp:lastModifiedBy>
  <cp:revision>109</cp:revision>
  <dcterms:created xsi:type="dcterms:W3CDTF">2010-10-05T07:56:41Z</dcterms:created>
  <dcterms:modified xsi:type="dcterms:W3CDTF">2013-03-25T11:16:56Z</dcterms:modified>
</cp:coreProperties>
</file>